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3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8"/>
  </p:notesMasterIdLst>
  <p:handoutMasterIdLst>
    <p:handoutMasterId r:id="rId19"/>
  </p:handoutMasterIdLst>
  <p:sldIdLst>
    <p:sldId id="14631" r:id="rId3"/>
    <p:sldId id="12540971" r:id="rId4"/>
    <p:sldId id="12540967" r:id="rId5"/>
    <p:sldId id="12540972" r:id="rId6"/>
    <p:sldId id="341" r:id="rId7"/>
    <p:sldId id="343" r:id="rId8"/>
    <p:sldId id="12540970" r:id="rId9"/>
    <p:sldId id="14450" r:id="rId10"/>
    <p:sldId id="14451" r:id="rId11"/>
    <p:sldId id="14453" r:id="rId12"/>
    <p:sldId id="12540969" r:id="rId13"/>
    <p:sldId id="332" r:id="rId14"/>
    <p:sldId id="2790" r:id="rId15"/>
    <p:sldId id="2721" r:id="rId16"/>
    <p:sldId id="364" r:id="rId17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2" pos="37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61A1"/>
    <a:srgbClr val="56BDC4"/>
    <a:srgbClr val="BBE2E6"/>
    <a:srgbClr val="3960A1"/>
    <a:srgbClr val="E2E4E5"/>
    <a:srgbClr val="CFF5F7"/>
    <a:srgbClr val="E26722"/>
    <a:srgbClr val="DFE1E3"/>
    <a:srgbClr val="E9EAEC"/>
    <a:srgbClr val="385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09" autoAdjust="0"/>
    <p:restoredTop sz="94601" autoAdjust="0"/>
  </p:normalViewPr>
  <p:slideViewPr>
    <p:cSldViewPr snapToGrid="0">
      <p:cViewPr varScale="1">
        <p:scale>
          <a:sx n="105" d="100"/>
          <a:sy n="105" d="100"/>
        </p:scale>
        <p:origin x="414" y="78"/>
      </p:cViewPr>
      <p:guideLst>
        <p:guide orient="horz" pos="2251"/>
        <p:guide pos="37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0410;&#24605;&#33455;\7.&#36719;&#20214;&#27979;&#35797;\&#24615;&#33021;&#27979;&#35797;\&#32593;&#35759;&#19975;&#20806;\&#26495;&#36733;&#19975;&#20806;&#32593;&#21345;_&#24615;&#33021;&#23545;&#27604;_TestReport-2023-04-25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0410;&#24605;&#33455;\7.&#36719;&#20214;&#27979;&#35797;\&#24615;&#33021;&#27979;&#35797;\&#32593;&#35759;&#19975;&#20806;\&#26495;&#36733;&#19975;&#20806;&#32593;&#21345;_&#24615;&#33021;&#23545;&#27604;_TestReport-2023-04-25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0410;&#24605;&#33455;\7.&#36719;&#20214;&#27979;&#35797;\&#24615;&#33021;&#27979;&#35797;\&#32593;&#35759;&#19975;&#20806;\&#26495;&#36733;&#19975;&#20806;&#32593;&#21345;_&#24615;&#33021;&#23545;&#27604;_TestReport-2023-04-2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30410;&#24605;&#33455;\7.&#36719;&#20214;&#27979;&#35797;\&#24615;&#33021;&#27979;&#35797;\&#32593;&#35759;&#19975;&#20806;\&#26495;&#36733;&#19975;&#20806;&#32593;&#21345;_&#24615;&#33021;&#23545;&#27604;_TestReport-2023-04-25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b="1" i="0" u="none" strike="noStrike" kern="1200" cap="none" spc="120" normalizeH="0" baseline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VxLAN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隧道报文转发性能比较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（单核）</a:t>
            </a:r>
            <a:endParaRPr 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1401570569037967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2.6021630736668269E-2"/>
          <c:y val="0.28770894305563688"/>
          <c:w val="0.95229367698277489"/>
          <c:h val="0.59397019674231155"/>
        </c:manualLayout>
      </c:layout>
      <c:barChart>
        <c:barDir val="col"/>
        <c:grouping val="clustered"/>
        <c:varyColors val="0"/>
        <c:ser>
          <c:idx val="1"/>
          <c:order val="0"/>
          <c:tx>
            <c:v>N1025单核</c:v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非隧道!$B$6:$B$12</c:f>
              <c:numCache>
                <c:formatCode>General</c:formatCode>
                <c:ptCount val="7"/>
                <c:pt idx="0">
                  <c:v>9000</c:v>
                </c:pt>
                <c:pt idx="1">
                  <c:v>8000</c:v>
                </c:pt>
                <c:pt idx="2">
                  <c:v>1500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88</c:v>
                </c:pt>
              </c:numCache>
            </c:numRef>
          </c:cat>
          <c:val>
            <c:numRef>
              <c:f>VxLAN!$C$6:$C$12</c:f>
              <c:numCache>
                <c:formatCode>0.00_);[Red]\(0.00\)</c:formatCode>
                <c:ptCount val="7"/>
                <c:pt idx="0">
                  <c:v>9.86</c:v>
                </c:pt>
                <c:pt idx="1">
                  <c:v>9.6999999999999993</c:v>
                </c:pt>
                <c:pt idx="2">
                  <c:v>9.2100000000000009</c:v>
                </c:pt>
                <c:pt idx="3">
                  <c:v>8</c:v>
                </c:pt>
                <c:pt idx="4">
                  <c:v>6.67</c:v>
                </c:pt>
                <c:pt idx="5">
                  <c:v>5</c:v>
                </c:pt>
                <c:pt idx="6">
                  <c:v>4.07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C8-418D-B3EA-9A7B1B7C8063}"/>
            </c:ext>
          </c:extLst>
        </c:ser>
        <c:ser>
          <c:idx val="3"/>
          <c:order val="2"/>
          <c:tx>
            <c:v>SP1000A-单核</c:v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非隧道!$B$6:$B$12</c:f>
              <c:numCache>
                <c:formatCode>General</c:formatCode>
                <c:ptCount val="7"/>
                <c:pt idx="0">
                  <c:v>9000</c:v>
                </c:pt>
                <c:pt idx="1">
                  <c:v>8000</c:v>
                </c:pt>
                <c:pt idx="2">
                  <c:v>1500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88</c:v>
                </c:pt>
              </c:numCache>
            </c:numRef>
          </c:cat>
          <c:val>
            <c:numRef>
              <c:f>VxLAN!$K$6:$K$12</c:f>
              <c:numCache>
                <c:formatCode>0.00_);[Red]\(0.00\)</c:formatCode>
                <c:ptCount val="7"/>
                <c:pt idx="0">
                  <c:v>9.86</c:v>
                </c:pt>
                <c:pt idx="1">
                  <c:v>9.69</c:v>
                </c:pt>
                <c:pt idx="2">
                  <c:v>9.2100000000000009</c:v>
                </c:pt>
                <c:pt idx="3">
                  <c:v>3.79</c:v>
                </c:pt>
                <c:pt idx="4">
                  <c:v>1.9</c:v>
                </c:pt>
                <c:pt idx="5">
                  <c:v>1.19</c:v>
                </c:pt>
                <c:pt idx="6">
                  <c:v>0.82699999999999996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C8-418D-B3EA-9A7B1B7C806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96548751"/>
        <c:axId val="442104335"/>
        <c:extLst>
          <c:ext xmlns:c15="http://schemas.microsoft.com/office/drawing/2012/chart" uri="{02D57815-91ED-43cb-92C2-25804820EDAC}">
            <c15:filteredBarSeries>
              <c15:ser>
                <c:idx val="2"/>
                <c:order val="1"/>
                <c:tx>
                  <c:v>N1025-8核</c:v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-5400000" spcFirstLastPara="1" vertOverflow="clip" horzOverflow="clip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800" b="0" i="0" u="none" strike="noStrike" kern="12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非隧道!$B$6:$B$12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9000</c:v>
                      </c:pt>
                      <c:pt idx="1">
                        <c:v>8000</c:v>
                      </c:pt>
                      <c:pt idx="2">
                        <c:v>1500</c:v>
                      </c:pt>
                      <c:pt idx="3">
                        <c:v>512</c:v>
                      </c:pt>
                      <c:pt idx="4">
                        <c:v>256</c:v>
                      </c:pt>
                      <c:pt idx="5">
                        <c:v>128</c:v>
                      </c:pt>
                      <c:pt idx="6">
                        <c:v>88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VxLAN!$G$6:$G$12</c15:sqref>
                        </c15:formulaRef>
                      </c:ext>
                    </c:extLst>
                    <c:numCache>
                      <c:formatCode>0.00_);[Red]\(0.00\)</c:formatCode>
                      <c:ptCount val="7"/>
                      <c:pt idx="0">
                        <c:v>9.86</c:v>
                      </c:pt>
                      <c:pt idx="1">
                        <c:v>9.6999999999999993</c:v>
                      </c:pt>
                      <c:pt idx="2">
                        <c:v>9.2100000000000009</c:v>
                      </c:pt>
                      <c:pt idx="3">
                        <c:v>8</c:v>
                      </c:pt>
                      <c:pt idx="4">
                        <c:v>6.67</c:v>
                      </c:pt>
                      <c:pt idx="5">
                        <c:v>5</c:v>
                      </c:pt>
                      <c:pt idx="6">
                        <c:v>4.07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48C8-418D-B3EA-9A7B1B7C8063}"/>
                  </c:ext>
                </c:extLst>
              </c15:ser>
            </c15:filteredBarSeries>
            <c15:filteredBarSeries>
              <c15:ser>
                <c:idx val="4"/>
                <c:order val="3"/>
                <c:tx>
                  <c:v>SP1000A-8核</c:v>
                </c:tx>
                <c:spPr>
                  <a:solidFill>
                    <a:schemeClr val="accent1">
                      <a:tint val="54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-5400000" spcFirstLastPara="1" vertOverflow="clip" horzOverflow="clip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800" b="0" i="0" u="none" strike="noStrike" kern="12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非隧道!$B$6:$B$12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9000</c:v>
                      </c:pt>
                      <c:pt idx="1">
                        <c:v>8000</c:v>
                      </c:pt>
                      <c:pt idx="2">
                        <c:v>1500</c:v>
                      </c:pt>
                      <c:pt idx="3">
                        <c:v>512</c:v>
                      </c:pt>
                      <c:pt idx="4">
                        <c:v>256</c:v>
                      </c:pt>
                      <c:pt idx="5">
                        <c:v>128</c:v>
                      </c:pt>
                      <c:pt idx="6">
                        <c:v>88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VxLAN!$O$6:$O$12</c15:sqref>
                        </c15:formulaRef>
                      </c:ext>
                    </c:extLst>
                    <c:numCache>
                      <c:formatCode>0.00_);[Red]\(0.00\)</c:formatCode>
                      <c:ptCount val="7"/>
                      <c:pt idx="0">
                        <c:v>9.86</c:v>
                      </c:pt>
                      <c:pt idx="1">
                        <c:v>9.69</c:v>
                      </c:pt>
                      <c:pt idx="2">
                        <c:v>9.2200000000000006</c:v>
                      </c:pt>
                      <c:pt idx="3">
                        <c:v>2.9</c:v>
                      </c:pt>
                      <c:pt idx="4">
                        <c:v>3.02</c:v>
                      </c:pt>
                      <c:pt idx="5">
                        <c:v>2.77</c:v>
                      </c:pt>
                      <c:pt idx="6">
                        <c:v>2.42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8C8-418D-B3EA-9A7B1B7C8063}"/>
                  </c:ext>
                </c:extLst>
              </c15:ser>
            </c15:filteredBarSeries>
          </c:ext>
        </c:extLst>
      </c:barChart>
      <c:catAx>
        <c:axId val="6965487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2104335"/>
        <c:crosses val="autoZero"/>
        <c:auto val="1"/>
        <c:lblAlgn val="ctr"/>
        <c:lblOffset val="100"/>
        <c:noMultiLvlLbl val="0"/>
      </c:catAx>
      <c:valAx>
        <c:axId val="442104335"/>
        <c:scaling>
          <c:orientation val="minMax"/>
        </c:scaling>
        <c:delete val="1"/>
        <c:axPos val="l"/>
        <c:numFmt formatCode="0.00_);[Red]\(0.00\)" sourceLinked="1"/>
        <c:majorTickMark val="none"/>
        <c:minorTickMark val="none"/>
        <c:tickLblPos val="nextTo"/>
        <c:crossAx val="696548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4271900853918702"/>
          <c:y val="0.18491895134728192"/>
          <c:w val="0.32868012581035877"/>
          <c:h val="6.98143054272434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cap="none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VxLAN</a:t>
            </a:r>
            <a:r>
              <a:rPr lang="zh-CN" cap="none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隧道报文</a:t>
            </a:r>
            <a:r>
              <a:rPr lang="en-US" cap="none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cap="none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占用比较</a:t>
            </a:r>
            <a:r>
              <a:rPr lang="zh-CN" altLang="en-US" cap="none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（多核）</a:t>
            </a:r>
            <a:endParaRPr lang="zh-CN" cap="none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17507229661701934"/>
          <c:y val="1.90437731679449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0556529076871653"/>
          <c:y val="0.15704236275216468"/>
          <c:w val="0.87911400602196077"/>
          <c:h val="0.60675872741340864"/>
        </c:manualLayout>
      </c:layout>
      <c:barChart>
        <c:barDir val="col"/>
        <c:grouping val="clustered"/>
        <c:varyColors val="0"/>
        <c:ser>
          <c:idx val="1"/>
          <c:order val="1"/>
          <c:tx>
            <c:v>N1025-8核</c:v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非隧道!$B$6:$B$12</c:f>
              <c:numCache>
                <c:formatCode>General</c:formatCode>
                <c:ptCount val="7"/>
                <c:pt idx="0">
                  <c:v>9000</c:v>
                </c:pt>
                <c:pt idx="1">
                  <c:v>8000</c:v>
                </c:pt>
                <c:pt idx="2">
                  <c:v>1500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88</c:v>
                </c:pt>
              </c:numCache>
            </c:numRef>
          </c:cat>
          <c:val>
            <c:numRef>
              <c:f>非隧道!$I$6:$I$12</c:f>
              <c:numCache>
                <c:formatCode>0.00_);[Red]\(0.00\)</c:formatCode>
                <c:ptCount val="7"/>
                <c:pt idx="0">
                  <c:v>103.9808</c:v>
                </c:pt>
                <c:pt idx="1">
                  <c:v>105.4528</c:v>
                </c:pt>
                <c:pt idx="2">
                  <c:v>100.24160000000001</c:v>
                </c:pt>
                <c:pt idx="3">
                  <c:v>94.7864</c:v>
                </c:pt>
                <c:pt idx="4">
                  <c:v>79.812960000000004</c:v>
                </c:pt>
                <c:pt idx="5">
                  <c:v>69.340239999999994</c:v>
                </c:pt>
                <c:pt idx="6">
                  <c:v>62.17192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38-47AE-98CA-8E67D3EB87D3}"/>
            </c:ext>
          </c:extLst>
        </c:ser>
        <c:ser>
          <c:idx val="3"/>
          <c:order val="3"/>
          <c:tx>
            <c:v>SP1000A-8核</c:v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非隧道!$B$6:$B$12</c:f>
              <c:numCache>
                <c:formatCode>General</c:formatCode>
                <c:ptCount val="7"/>
                <c:pt idx="0">
                  <c:v>9000</c:v>
                </c:pt>
                <c:pt idx="1">
                  <c:v>8000</c:v>
                </c:pt>
                <c:pt idx="2">
                  <c:v>1500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88</c:v>
                </c:pt>
              </c:numCache>
            </c:numRef>
          </c:cat>
          <c:val>
            <c:numRef>
              <c:f>非隧道!$Q$6:$Q$12</c:f>
              <c:numCache>
                <c:formatCode>0.00_);[Red]\(0.00\)</c:formatCode>
                <c:ptCount val="7"/>
                <c:pt idx="0">
                  <c:v>91.854399999999998</c:v>
                </c:pt>
                <c:pt idx="1">
                  <c:v>98.165599999999998</c:v>
                </c:pt>
                <c:pt idx="2">
                  <c:v>101.48480000000001</c:v>
                </c:pt>
                <c:pt idx="3">
                  <c:v>80.745599999999996</c:v>
                </c:pt>
                <c:pt idx="4">
                  <c:v>92.587999999999994</c:v>
                </c:pt>
                <c:pt idx="5">
                  <c:v>105.408</c:v>
                </c:pt>
                <c:pt idx="6">
                  <c:v>237.59520000000001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38-47AE-98CA-8E67D3EB87D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835625983"/>
        <c:axId val="836003135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v>N1025-单核</c:v>
                </c:tx>
                <c:spPr>
                  <a:solidFill>
                    <a:schemeClr val="accent1">
                      <a:shade val="58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-5400000" spcFirstLastPara="1" vertOverflow="clip" horzOverflow="clip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800" b="0" i="0" u="none" strike="noStrike" kern="12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非隧道!$B$6:$B$12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9000</c:v>
                      </c:pt>
                      <c:pt idx="1">
                        <c:v>8000</c:v>
                      </c:pt>
                      <c:pt idx="2">
                        <c:v>1500</c:v>
                      </c:pt>
                      <c:pt idx="3">
                        <c:v>512</c:v>
                      </c:pt>
                      <c:pt idx="4">
                        <c:v>256</c:v>
                      </c:pt>
                      <c:pt idx="5">
                        <c:v>128</c:v>
                      </c:pt>
                      <c:pt idx="6">
                        <c:v>88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非隧道!$E$6:$E$12</c15:sqref>
                        </c15:formulaRef>
                      </c:ext>
                    </c:extLst>
                    <c:numCache>
                      <c:formatCode>0.00_);[Red]\(0.00\)</c:formatCode>
                      <c:ptCount val="7"/>
                      <c:pt idx="0">
                        <c:v>67.948080000000004</c:v>
                      </c:pt>
                      <c:pt idx="1">
                        <c:v>66.71848</c:v>
                      </c:pt>
                      <c:pt idx="2">
                        <c:v>55.349760000000003</c:v>
                      </c:pt>
                      <c:pt idx="3">
                        <c:v>45.696719999999999</c:v>
                      </c:pt>
                      <c:pt idx="4">
                        <c:v>43.364879999999999</c:v>
                      </c:pt>
                      <c:pt idx="5">
                        <c:v>39.488480000000003</c:v>
                      </c:pt>
                      <c:pt idx="6">
                        <c:v>41.141680000000001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0D38-47AE-98CA-8E67D3EB87D3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v>SP1000A-单核</c:v>
                </c:tx>
                <c:spPr>
                  <a:solidFill>
                    <a:schemeClr val="accent1">
                      <a:tint val="86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-5400000" spcFirstLastPara="1" vertOverflow="clip" horzOverflow="clip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800" b="0" i="0" u="none" strike="noStrike" kern="12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非隧道!$B$6:$B$12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9000</c:v>
                      </c:pt>
                      <c:pt idx="1">
                        <c:v>8000</c:v>
                      </c:pt>
                      <c:pt idx="2">
                        <c:v>1500</c:v>
                      </c:pt>
                      <c:pt idx="3">
                        <c:v>512</c:v>
                      </c:pt>
                      <c:pt idx="4">
                        <c:v>256</c:v>
                      </c:pt>
                      <c:pt idx="5">
                        <c:v>128</c:v>
                      </c:pt>
                      <c:pt idx="6">
                        <c:v>88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非隧道!$M$6:$M$12</c15:sqref>
                        </c15:formulaRef>
                      </c:ext>
                    </c:extLst>
                    <c:numCache>
                      <c:formatCode>0.00_);[Red]\(0.00\)</c:formatCode>
                      <c:ptCount val="7"/>
                      <c:pt idx="0">
                        <c:v>62.817520000000002</c:v>
                      </c:pt>
                      <c:pt idx="1">
                        <c:v>58.456000000000003</c:v>
                      </c:pt>
                      <c:pt idx="2">
                        <c:v>57.18712</c:v>
                      </c:pt>
                      <c:pt idx="3">
                        <c:v>63.67848</c:v>
                      </c:pt>
                      <c:pt idx="4">
                        <c:v>58.741999999999997</c:v>
                      </c:pt>
                      <c:pt idx="5">
                        <c:v>88.696799999999996</c:v>
                      </c:pt>
                      <c:pt idx="6">
                        <c:v>116.46639999999999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0D38-47AE-98CA-8E67D3EB87D3}"/>
                  </c:ext>
                </c:extLst>
              </c15:ser>
            </c15:filteredBarSeries>
          </c:ext>
        </c:extLst>
      </c:barChart>
      <c:catAx>
        <c:axId val="8356259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36003135"/>
        <c:crosses val="autoZero"/>
        <c:auto val="1"/>
        <c:lblAlgn val="ctr"/>
        <c:lblOffset val="100"/>
        <c:noMultiLvlLbl val="0"/>
      </c:catAx>
      <c:valAx>
        <c:axId val="836003135"/>
        <c:scaling>
          <c:orientation val="minMax"/>
        </c:scaling>
        <c:delete val="1"/>
        <c:axPos val="l"/>
        <c:numFmt formatCode="0.00_);[Red]\(0.00\)" sourceLinked="1"/>
        <c:majorTickMark val="none"/>
        <c:minorTickMark val="none"/>
        <c:tickLblPos val="nextTo"/>
        <c:crossAx val="835625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b="1" i="0" u="none" strike="noStrike" kern="1200" cap="none" spc="120" normalizeH="0" baseline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VxLAN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隧道报文转发性能比较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（多核）</a:t>
            </a:r>
            <a:endParaRPr 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2"/>
          <c:order val="1"/>
          <c:tx>
            <c:v>N1025-8核</c:v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非隧道!$B$6:$B$12</c:f>
              <c:numCache>
                <c:formatCode>General</c:formatCode>
                <c:ptCount val="7"/>
                <c:pt idx="0">
                  <c:v>9000</c:v>
                </c:pt>
                <c:pt idx="1">
                  <c:v>8000</c:v>
                </c:pt>
                <c:pt idx="2">
                  <c:v>1500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88</c:v>
                </c:pt>
              </c:numCache>
            </c:numRef>
          </c:cat>
          <c:val>
            <c:numRef>
              <c:f>非隧道!$G$6:$G$12</c:f>
              <c:numCache>
                <c:formatCode>0.00_);[Red]\(0.00\)</c:formatCode>
                <c:ptCount val="7"/>
                <c:pt idx="0">
                  <c:v>9.9</c:v>
                </c:pt>
                <c:pt idx="1">
                  <c:v>9.81</c:v>
                </c:pt>
                <c:pt idx="2">
                  <c:v>9.5</c:v>
                </c:pt>
                <c:pt idx="3">
                  <c:v>8.68</c:v>
                </c:pt>
                <c:pt idx="4">
                  <c:v>7.66</c:v>
                </c:pt>
                <c:pt idx="5">
                  <c:v>6.21</c:v>
                </c:pt>
                <c:pt idx="6">
                  <c:v>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D6-4EDE-BF69-E6B89DBF242A}"/>
            </c:ext>
          </c:extLst>
        </c:ser>
        <c:ser>
          <c:idx val="4"/>
          <c:order val="3"/>
          <c:tx>
            <c:v>SP1000A-8核</c:v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非隧道!$B$6:$B$12</c:f>
              <c:numCache>
                <c:formatCode>General</c:formatCode>
                <c:ptCount val="7"/>
                <c:pt idx="0">
                  <c:v>9000</c:v>
                </c:pt>
                <c:pt idx="1">
                  <c:v>8000</c:v>
                </c:pt>
                <c:pt idx="2">
                  <c:v>1500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88</c:v>
                </c:pt>
              </c:numCache>
            </c:numRef>
          </c:cat>
          <c:val>
            <c:numRef>
              <c:f>非隧道!$O$6:$O$12</c:f>
              <c:numCache>
                <c:formatCode>0.00_);[Red]\(0.00\)</c:formatCode>
                <c:ptCount val="7"/>
                <c:pt idx="0">
                  <c:v>9.91</c:v>
                </c:pt>
                <c:pt idx="1">
                  <c:v>9.81</c:v>
                </c:pt>
                <c:pt idx="2">
                  <c:v>9.51</c:v>
                </c:pt>
                <c:pt idx="3">
                  <c:v>8.67</c:v>
                </c:pt>
                <c:pt idx="4">
                  <c:v>7.26</c:v>
                </c:pt>
                <c:pt idx="5">
                  <c:v>5.78</c:v>
                </c:pt>
                <c:pt idx="6">
                  <c:v>4.96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D6-4EDE-BF69-E6B89DBF242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96548751"/>
        <c:axId val="442104335"/>
        <c:extLst>
          <c:ext xmlns:c15="http://schemas.microsoft.com/office/drawing/2012/chart" uri="{02D57815-91ED-43cb-92C2-25804820EDAC}">
            <c15:filteredBarSeries>
              <c15:ser>
                <c:idx val="1"/>
                <c:order val="0"/>
                <c:tx>
                  <c:v>N1025-单核</c:v>
                </c:tx>
                <c:spPr>
                  <a:solidFill>
                    <a:schemeClr val="accent1">
                      <a:shade val="76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-5400000" spcFirstLastPara="1" vertOverflow="clip" horzOverflow="clip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800" b="0" i="0" u="none" strike="noStrike" kern="12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非隧道!$B$6:$B$12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9000</c:v>
                      </c:pt>
                      <c:pt idx="1">
                        <c:v>8000</c:v>
                      </c:pt>
                      <c:pt idx="2">
                        <c:v>1500</c:v>
                      </c:pt>
                      <c:pt idx="3">
                        <c:v>512</c:v>
                      </c:pt>
                      <c:pt idx="4">
                        <c:v>256</c:v>
                      </c:pt>
                      <c:pt idx="5">
                        <c:v>128</c:v>
                      </c:pt>
                      <c:pt idx="6">
                        <c:v>88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非隧道!$C$6:$C$12</c15:sqref>
                        </c15:formulaRef>
                      </c:ext>
                    </c:extLst>
                    <c:numCache>
                      <c:formatCode>0.00_);[Red]\(0.00\)</c:formatCode>
                      <c:ptCount val="7"/>
                      <c:pt idx="0">
                        <c:v>9.8800000000000008</c:v>
                      </c:pt>
                      <c:pt idx="1">
                        <c:v>9.81</c:v>
                      </c:pt>
                      <c:pt idx="2">
                        <c:v>9.51</c:v>
                      </c:pt>
                      <c:pt idx="3">
                        <c:v>8.68</c:v>
                      </c:pt>
                      <c:pt idx="4">
                        <c:v>7.67</c:v>
                      </c:pt>
                      <c:pt idx="5">
                        <c:v>6.21</c:v>
                      </c:pt>
                      <c:pt idx="6">
                        <c:v>5.3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A3D6-4EDE-BF69-E6B89DBF242A}"/>
                  </c:ext>
                </c:extLst>
              </c15:ser>
            </c15:filteredBarSeries>
            <c15:filteredBarSeries>
              <c15:ser>
                <c:idx val="3"/>
                <c:order val="2"/>
                <c:tx>
                  <c:v>SP1000A-单核</c:v>
                </c:tx>
                <c:spPr>
                  <a:solidFill>
                    <a:schemeClr val="accent1">
                      <a:tint val="77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-5400000" spcFirstLastPara="1" vertOverflow="clip" horzOverflow="clip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800" b="0" i="0" u="none" strike="noStrike" kern="12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非隧道!$B$6:$B$12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9000</c:v>
                      </c:pt>
                      <c:pt idx="1">
                        <c:v>8000</c:v>
                      </c:pt>
                      <c:pt idx="2">
                        <c:v>1500</c:v>
                      </c:pt>
                      <c:pt idx="3">
                        <c:v>512</c:v>
                      </c:pt>
                      <c:pt idx="4">
                        <c:v>256</c:v>
                      </c:pt>
                      <c:pt idx="5">
                        <c:v>128</c:v>
                      </c:pt>
                      <c:pt idx="6">
                        <c:v>88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非隧道!$K$6:$K$12</c15:sqref>
                        </c15:formulaRef>
                      </c:ext>
                    </c:extLst>
                    <c:numCache>
                      <c:formatCode>0.00_);[Red]\(0.00\)</c:formatCode>
                      <c:ptCount val="7"/>
                      <c:pt idx="0">
                        <c:v>9.91</c:v>
                      </c:pt>
                      <c:pt idx="1">
                        <c:v>9.81</c:v>
                      </c:pt>
                      <c:pt idx="2">
                        <c:v>9.51</c:v>
                      </c:pt>
                      <c:pt idx="3">
                        <c:v>8.68</c:v>
                      </c:pt>
                      <c:pt idx="4">
                        <c:v>7.66</c:v>
                      </c:pt>
                      <c:pt idx="5">
                        <c:v>6.2</c:v>
                      </c:pt>
                      <c:pt idx="6">
                        <c:v>4.96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A3D6-4EDE-BF69-E6B89DBF242A}"/>
                  </c:ext>
                </c:extLst>
              </c15:ser>
            </c15:filteredBarSeries>
          </c:ext>
        </c:extLst>
      </c:barChart>
      <c:catAx>
        <c:axId val="6965487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2104335"/>
        <c:crosses val="autoZero"/>
        <c:auto val="1"/>
        <c:lblAlgn val="ctr"/>
        <c:lblOffset val="100"/>
        <c:noMultiLvlLbl val="0"/>
      </c:catAx>
      <c:valAx>
        <c:axId val="442104335"/>
        <c:scaling>
          <c:orientation val="minMax"/>
        </c:scaling>
        <c:delete val="1"/>
        <c:axPos val="l"/>
        <c:numFmt formatCode="0.00_);[Red]\(0.00\)" sourceLinked="1"/>
        <c:majorTickMark val="none"/>
        <c:minorTickMark val="none"/>
        <c:tickLblPos val="nextTo"/>
        <c:crossAx val="696548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b="1" i="0" u="none" strike="noStrike" kern="1200" cap="none" spc="120" normalizeH="0" baseline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VxLAN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隧道报文</a:t>
            </a: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占用比较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（单核）</a:t>
            </a:r>
            <a:endParaRPr 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18732852583297518"/>
          <c:y val="2.87793651498657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0158703877236122"/>
          <c:y val="0.166312098845109"/>
          <c:w val="0.85270049171530893"/>
          <c:h val="0.60675872741340864"/>
        </c:manualLayout>
      </c:layout>
      <c:barChart>
        <c:barDir val="col"/>
        <c:grouping val="clustered"/>
        <c:varyColors val="0"/>
        <c:ser>
          <c:idx val="0"/>
          <c:order val="0"/>
          <c:tx>
            <c:v>N1025-单核</c:v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非隧道!$B$6:$B$12</c:f>
              <c:numCache>
                <c:formatCode>General</c:formatCode>
                <c:ptCount val="7"/>
                <c:pt idx="0">
                  <c:v>9000</c:v>
                </c:pt>
                <c:pt idx="1">
                  <c:v>8000</c:v>
                </c:pt>
                <c:pt idx="2">
                  <c:v>1500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88</c:v>
                </c:pt>
              </c:numCache>
            </c:numRef>
          </c:cat>
          <c:val>
            <c:numRef>
              <c:f>非隧道!$E$6:$E$12</c:f>
              <c:numCache>
                <c:formatCode>0.00_);[Red]\(0.00\)</c:formatCode>
                <c:ptCount val="7"/>
                <c:pt idx="0">
                  <c:v>67.948080000000004</c:v>
                </c:pt>
                <c:pt idx="1">
                  <c:v>66.71848</c:v>
                </c:pt>
                <c:pt idx="2">
                  <c:v>55.349760000000003</c:v>
                </c:pt>
                <c:pt idx="3">
                  <c:v>45.696719999999999</c:v>
                </c:pt>
                <c:pt idx="4">
                  <c:v>43.364879999999999</c:v>
                </c:pt>
                <c:pt idx="5">
                  <c:v>39.488480000000003</c:v>
                </c:pt>
                <c:pt idx="6">
                  <c:v>41.141680000000001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F-4FAD-9A0A-CDC076319FF4}"/>
            </c:ext>
          </c:extLst>
        </c:ser>
        <c:ser>
          <c:idx val="2"/>
          <c:order val="2"/>
          <c:tx>
            <c:v>SP1000A-单核</c:v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非隧道!$B$6:$B$12</c:f>
              <c:numCache>
                <c:formatCode>General</c:formatCode>
                <c:ptCount val="7"/>
                <c:pt idx="0">
                  <c:v>9000</c:v>
                </c:pt>
                <c:pt idx="1">
                  <c:v>8000</c:v>
                </c:pt>
                <c:pt idx="2">
                  <c:v>1500</c:v>
                </c:pt>
                <c:pt idx="3">
                  <c:v>512</c:v>
                </c:pt>
                <c:pt idx="4">
                  <c:v>256</c:v>
                </c:pt>
                <c:pt idx="5">
                  <c:v>128</c:v>
                </c:pt>
                <c:pt idx="6">
                  <c:v>88</c:v>
                </c:pt>
              </c:numCache>
            </c:numRef>
          </c:cat>
          <c:val>
            <c:numRef>
              <c:f>非隧道!$M$6:$M$12</c:f>
              <c:numCache>
                <c:formatCode>0.00_);[Red]\(0.00\)</c:formatCode>
                <c:ptCount val="7"/>
                <c:pt idx="0">
                  <c:v>62.817520000000002</c:v>
                </c:pt>
                <c:pt idx="1">
                  <c:v>58.456000000000003</c:v>
                </c:pt>
                <c:pt idx="2">
                  <c:v>57.18712</c:v>
                </c:pt>
                <c:pt idx="3">
                  <c:v>63.67848</c:v>
                </c:pt>
                <c:pt idx="4">
                  <c:v>58.741999999999997</c:v>
                </c:pt>
                <c:pt idx="5">
                  <c:v>88.696799999999996</c:v>
                </c:pt>
                <c:pt idx="6">
                  <c:v>116.46639999999999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2F-4FAD-9A0A-CDC076319FF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835625983"/>
        <c:axId val="836003135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v>N1025-8核</c:v>
                </c:tx>
                <c:spPr>
                  <a:solidFill>
                    <a:schemeClr val="accent1">
                      <a:shade val="86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-5400000" spcFirstLastPara="1" vertOverflow="clip" horzOverflow="clip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800" b="0" i="0" u="none" strike="noStrike" kern="12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非隧道!$B$6:$B$12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9000</c:v>
                      </c:pt>
                      <c:pt idx="1">
                        <c:v>8000</c:v>
                      </c:pt>
                      <c:pt idx="2">
                        <c:v>1500</c:v>
                      </c:pt>
                      <c:pt idx="3">
                        <c:v>512</c:v>
                      </c:pt>
                      <c:pt idx="4">
                        <c:v>256</c:v>
                      </c:pt>
                      <c:pt idx="5">
                        <c:v>128</c:v>
                      </c:pt>
                      <c:pt idx="6">
                        <c:v>88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非隧道!$I$6:$I$12</c15:sqref>
                        </c15:formulaRef>
                      </c:ext>
                    </c:extLst>
                    <c:numCache>
                      <c:formatCode>0.00_);[Red]\(0.00\)</c:formatCode>
                      <c:ptCount val="7"/>
                      <c:pt idx="0">
                        <c:v>103.9808</c:v>
                      </c:pt>
                      <c:pt idx="1">
                        <c:v>105.4528</c:v>
                      </c:pt>
                      <c:pt idx="2">
                        <c:v>100.24160000000001</c:v>
                      </c:pt>
                      <c:pt idx="3">
                        <c:v>94.7864</c:v>
                      </c:pt>
                      <c:pt idx="4">
                        <c:v>79.812960000000004</c:v>
                      </c:pt>
                      <c:pt idx="5">
                        <c:v>69.340239999999994</c:v>
                      </c:pt>
                      <c:pt idx="6">
                        <c:v>62.17192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BF2F-4FAD-9A0A-CDC076319FF4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v>SP1000A-8核</c:v>
                </c:tx>
                <c:spPr>
                  <a:solidFill>
                    <a:schemeClr val="accent1">
                      <a:tint val="58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-5400000" spcFirstLastPara="1" vertOverflow="clip" horzOverflow="clip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800" b="0" i="0" u="none" strike="noStrike" kern="1200" baseline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非隧道!$B$6:$B$12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9000</c:v>
                      </c:pt>
                      <c:pt idx="1">
                        <c:v>8000</c:v>
                      </c:pt>
                      <c:pt idx="2">
                        <c:v>1500</c:v>
                      </c:pt>
                      <c:pt idx="3">
                        <c:v>512</c:v>
                      </c:pt>
                      <c:pt idx="4">
                        <c:v>256</c:v>
                      </c:pt>
                      <c:pt idx="5">
                        <c:v>128</c:v>
                      </c:pt>
                      <c:pt idx="6">
                        <c:v>88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非隧道!$Q$6:$Q$12</c15:sqref>
                        </c15:formulaRef>
                      </c:ext>
                    </c:extLst>
                    <c:numCache>
                      <c:formatCode>0.00_);[Red]\(0.00\)</c:formatCode>
                      <c:ptCount val="7"/>
                      <c:pt idx="0">
                        <c:v>91.854399999999998</c:v>
                      </c:pt>
                      <c:pt idx="1">
                        <c:v>98.165599999999998</c:v>
                      </c:pt>
                      <c:pt idx="2">
                        <c:v>101.48480000000001</c:v>
                      </c:pt>
                      <c:pt idx="3">
                        <c:v>80.745599999999996</c:v>
                      </c:pt>
                      <c:pt idx="4">
                        <c:v>92.587999999999994</c:v>
                      </c:pt>
                      <c:pt idx="5">
                        <c:v>105.408</c:v>
                      </c:pt>
                      <c:pt idx="6">
                        <c:v>237.59520000000001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BF2F-4FAD-9A0A-CDC076319FF4}"/>
                  </c:ext>
                </c:extLst>
              </c15:ser>
            </c15:filteredBarSeries>
          </c:ext>
        </c:extLst>
      </c:barChart>
      <c:catAx>
        <c:axId val="8356259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36003135"/>
        <c:crosses val="autoZero"/>
        <c:auto val="1"/>
        <c:lblAlgn val="ctr"/>
        <c:lblOffset val="100"/>
        <c:noMultiLvlLbl val="0"/>
      </c:catAx>
      <c:valAx>
        <c:axId val="836003135"/>
        <c:scaling>
          <c:orientation val="minMax"/>
        </c:scaling>
        <c:delete val="1"/>
        <c:axPos val="l"/>
        <c:numFmt formatCode="0.00_);[Red]\(0.00\)" sourceLinked="1"/>
        <c:majorTickMark val="none"/>
        <c:minorTickMark val="none"/>
        <c:tickLblPos val="nextTo"/>
        <c:crossAx val="8356259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08FF1A-0A3E-481A-9BF7-5435FDC415A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BC74C19-ADD8-4C01-A250-1808D83AD9A1}">
      <dgm:prSet custT="1"/>
      <dgm:spPr>
        <a:solidFill>
          <a:srgbClr val="3A61A1"/>
        </a:solidFill>
      </dgm:spPr>
      <dgm:t>
        <a:bodyPr/>
        <a:lstStyle/>
        <a:p>
          <a:pPr algn="ctr"/>
          <a:r>
            <a:rPr lang="zh-CN" sz="1200">
              <a:latin typeface="微软雅黑" panose="020B0503020204020204" pitchFamily="34" charset="-122"/>
              <a:ea typeface="微软雅黑" panose="020B0503020204020204" pitchFamily="34" charset="-122"/>
            </a:rPr>
            <a:t>目前云环境</a:t>
          </a:r>
          <a:r>
            <a:rPr lang="en-US" sz="1200">
              <a:latin typeface="微软雅黑" panose="020B0503020204020204" pitchFamily="34" charset="-122"/>
              <a:ea typeface="微软雅黑" panose="020B0503020204020204" pitchFamily="34" charset="-122"/>
            </a:rPr>
            <a:t>VPC</a:t>
          </a:r>
          <a:r>
            <a:rPr lang="zh-CN" sz="1200">
              <a:latin typeface="微软雅黑" panose="020B0503020204020204" pitchFamily="34" charset="-122"/>
              <a:ea typeface="微软雅黑" panose="020B0503020204020204" pitchFamily="34" charset="-122"/>
            </a:rPr>
            <a:t>已经标配</a:t>
          </a:r>
        </a:p>
      </dgm:t>
    </dgm:pt>
    <dgm:pt modelId="{D12E04C3-054D-4DE1-B95F-21C3AB8E9DB5}" type="parTrans" cxnId="{5E231C97-DE57-48F5-90CA-8372AB239911}">
      <dgm:prSet/>
      <dgm:spPr/>
      <dgm:t>
        <a:bodyPr/>
        <a:lstStyle/>
        <a:p>
          <a:pPr algn="ctr"/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7D219B9-5CCE-4D00-A6F8-4C5FBEC6710A}" type="sibTrans" cxnId="{5E231C97-DE57-48F5-90CA-8372AB239911}">
      <dgm:prSet/>
      <dgm:spPr/>
      <dgm:t>
        <a:bodyPr/>
        <a:lstStyle/>
        <a:p>
          <a:pPr algn="ctr"/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6D5AAA-8D65-4F9F-9554-CDF5EE21D325}">
      <dgm:prSet custT="1"/>
      <dgm:spPr>
        <a:solidFill>
          <a:srgbClr val="3A61A1"/>
        </a:solidFill>
      </dgm:spPr>
      <dgm:t>
        <a:bodyPr/>
        <a:lstStyle/>
        <a:p>
          <a:pPr algn="ctr"/>
          <a:r>
            <a:rPr lang="en-US" sz="1200">
              <a:latin typeface="微软雅黑" panose="020B0503020204020204" pitchFamily="34" charset="-122"/>
              <a:ea typeface="微软雅黑" panose="020B0503020204020204" pitchFamily="34" charset="-122"/>
            </a:rPr>
            <a:t>Server LB </a:t>
          </a:r>
          <a:r>
            <a:rPr lang="zh-CN" sz="1200">
              <a:latin typeface="微软雅黑" panose="020B0503020204020204" pitchFamily="34" charset="-122"/>
              <a:ea typeface="微软雅黑" panose="020B0503020204020204" pitchFamily="34" charset="-122"/>
            </a:rPr>
            <a:t>是标准的云服务</a:t>
          </a:r>
        </a:p>
      </dgm:t>
    </dgm:pt>
    <dgm:pt modelId="{9B21FD50-14F5-40E0-AF62-409516242DB3}" type="parTrans" cxnId="{0F502DB1-722F-4E50-A289-F587DA99B2DD}">
      <dgm:prSet/>
      <dgm:spPr/>
      <dgm:t>
        <a:bodyPr/>
        <a:lstStyle/>
        <a:p>
          <a:pPr algn="ctr"/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9EB875C-17AA-45AB-9D87-8AEE9D861930}" type="sibTrans" cxnId="{0F502DB1-722F-4E50-A289-F587DA99B2DD}">
      <dgm:prSet/>
      <dgm:spPr/>
      <dgm:t>
        <a:bodyPr/>
        <a:lstStyle/>
        <a:p>
          <a:pPr algn="ctr"/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F87604-F8A2-4EAF-9A27-86BE4C2E2138}">
      <dgm:prSet custT="1"/>
      <dgm:spPr>
        <a:solidFill>
          <a:srgbClr val="3A61A1"/>
        </a:solidFill>
      </dgm:spPr>
      <dgm:t>
        <a:bodyPr/>
        <a:lstStyle/>
        <a:p>
          <a:pPr algn="ctr"/>
          <a:r>
            <a:rPr lang="zh-CN" altLang="en-US" sz="1200">
              <a:latin typeface="微软雅黑" panose="020B0503020204020204" pitchFamily="34" charset="-122"/>
              <a:ea typeface="微软雅黑" panose="020B0503020204020204" pitchFamily="34" charset="-122"/>
            </a:rPr>
            <a:t>云计算环境的防火墙可以简化用户的运维成本，提升安全能力</a:t>
          </a:r>
        </a:p>
      </dgm:t>
    </dgm:pt>
    <dgm:pt modelId="{BBA9DA5A-19B1-4470-986A-E1BE4B4B2050}" type="parTrans" cxnId="{084716F8-B69D-4627-AE93-C4FAF4BB5198}">
      <dgm:prSet/>
      <dgm:spPr/>
      <dgm:t>
        <a:bodyPr/>
        <a:lstStyle/>
        <a:p>
          <a:pPr algn="ctr"/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23BEC7-ABAB-4B4B-9CAB-98602FA9E68A}" type="sibTrans" cxnId="{084716F8-B69D-4627-AE93-C4FAF4BB5198}">
      <dgm:prSet/>
      <dgm:spPr/>
      <dgm:t>
        <a:bodyPr/>
        <a:lstStyle/>
        <a:p>
          <a:pPr algn="ctr"/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54299D3-9433-4EAA-BA08-E493D7E1E70C}">
      <dgm:prSet custT="1"/>
      <dgm:spPr>
        <a:solidFill>
          <a:srgbClr val="3A61A1"/>
        </a:solidFill>
      </dgm:spPr>
      <dgm:t>
        <a:bodyPr/>
        <a:lstStyle/>
        <a:p>
          <a:pPr algn="ctr"/>
          <a:r>
            <a:rPr lang="zh-CN" sz="1200">
              <a:latin typeface="微软雅黑" panose="020B0503020204020204" pitchFamily="34" charset="-122"/>
              <a:ea typeface="微软雅黑" panose="020B0503020204020204" pitchFamily="34" charset="-122"/>
            </a:rPr>
            <a:t>基于</a:t>
          </a:r>
          <a:r>
            <a:rPr lang="en-US" sz="1200">
              <a:latin typeface="微软雅黑" panose="020B0503020204020204" pitchFamily="34" charset="-122"/>
              <a:ea typeface="微软雅黑" panose="020B0503020204020204" pitchFamily="34" charset="-122"/>
            </a:rPr>
            <a:t>OVS</a:t>
          </a:r>
          <a:r>
            <a:rPr lang="zh-CN" sz="1200">
              <a:latin typeface="微软雅黑" panose="020B0503020204020204" pitchFamily="34" charset="-122"/>
              <a:ea typeface="微软雅黑" panose="020B0503020204020204" pitchFamily="34" charset="-122"/>
            </a:rPr>
            <a:t>的虚拟化网络实现需要大量的</a:t>
          </a:r>
          <a:r>
            <a:rPr lang="en-US" sz="1200">
              <a:latin typeface="微软雅黑" panose="020B0503020204020204" pitchFamily="34" charset="-122"/>
              <a:ea typeface="微软雅黑" panose="020B0503020204020204" pitchFamily="34" charset="-122"/>
            </a:rPr>
            <a:t>CPU </a:t>
          </a:r>
          <a:r>
            <a:rPr lang="zh-CN" sz="1200">
              <a:latin typeface="微软雅黑" panose="020B0503020204020204" pitchFamily="34" charset="-122"/>
              <a:ea typeface="微软雅黑" panose="020B0503020204020204" pitchFamily="34" charset="-122"/>
            </a:rPr>
            <a:t>资源</a:t>
          </a:r>
          <a:r>
            <a:rPr lang="en-US" sz="120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endParaRPr lang="zh-CN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5DAC08D-D7D0-473E-90BF-5EB1B40FAA7E}" type="parTrans" cxnId="{9A479AB8-50E9-4391-9A7C-208E99C660C4}">
      <dgm:prSet/>
      <dgm:spPr/>
      <dgm:t>
        <a:bodyPr/>
        <a:lstStyle/>
        <a:p>
          <a:pPr algn="ctr"/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6A1269-9FC2-4772-A9F5-9015BD644BDE}" type="sibTrans" cxnId="{9A479AB8-50E9-4391-9A7C-208E99C660C4}">
      <dgm:prSet/>
      <dgm:spPr/>
      <dgm:t>
        <a:bodyPr/>
        <a:lstStyle/>
        <a:p>
          <a:pPr algn="ctr"/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DCFDAD3-972A-42DA-BF02-C97A58C8AA2C}">
      <dgm:prSet custT="1"/>
      <dgm:spPr>
        <a:solidFill>
          <a:srgbClr val="3A61A1"/>
        </a:solidFill>
      </dgm:spPr>
      <dgm:t>
        <a:bodyPr/>
        <a:lstStyle/>
        <a:p>
          <a:pPr algn="ctr"/>
          <a:r>
            <a:rPr lang="zh-CN" altLang="en-US" sz="1200">
              <a:latin typeface="微软雅黑" panose="020B0503020204020204" pitchFamily="34" charset="-122"/>
              <a:ea typeface="微软雅黑" panose="020B0503020204020204" pitchFamily="34" charset="-122"/>
            </a:rPr>
            <a:t>基于固定数据通路的方案不够灵活</a:t>
          </a:r>
        </a:p>
      </dgm:t>
    </dgm:pt>
    <dgm:pt modelId="{945147A4-07E9-4DEB-927F-F6649A6ECDF9}" type="parTrans" cxnId="{CD282A18-B172-4941-8835-C9D86AB1CBBB}">
      <dgm:prSet/>
      <dgm:spPr/>
      <dgm:t>
        <a:bodyPr/>
        <a:lstStyle/>
        <a:p>
          <a:pPr algn="ctr"/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0B483E-AA9B-4988-8F49-E968AB557A36}" type="sibTrans" cxnId="{CD282A18-B172-4941-8835-C9D86AB1CBBB}">
      <dgm:prSet/>
      <dgm:spPr/>
      <dgm:t>
        <a:bodyPr/>
        <a:lstStyle/>
        <a:p>
          <a:pPr algn="ctr"/>
          <a:endParaRPr lang="zh-CN" altLang="en-US" sz="12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641D18-C255-4840-A17B-5BF506EE927C}" type="pres">
      <dgm:prSet presAssocID="{3208FF1A-0A3E-481A-9BF7-5435FDC415A8}" presName="linear" presStyleCnt="0">
        <dgm:presLayoutVars>
          <dgm:dir/>
          <dgm:animLvl val="lvl"/>
          <dgm:resizeHandles val="exact"/>
        </dgm:presLayoutVars>
      </dgm:prSet>
      <dgm:spPr/>
    </dgm:pt>
    <dgm:pt modelId="{5FE7B29F-610E-431B-81C2-11F87366F141}" type="pres">
      <dgm:prSet presAssocID="{0BC74C19-ADD8-4C01-A250-1808D83AD9A1}" presName="parentLin" presStyleCnt="0"/>
      <dgm:spPr/>
    </dgm:pt>
    <dgm:pt modelId="{7039A45A-93FC-4053-8BCA-BB8AEDD0563F}" type="pres">
      <dgm:prSet presAssocID="{0BC74C19-ADD8-4C01-A250-1808D83AD9A1}" presName="parentLeftMargin" presStyleLbl="node1" presStyleIdx="0" presStyleCnt="5"/>
      <dgm:spPr/>
    </dgm:pt>
    <dgm:pt modelId="{5F457BBA-C4C8-4B74-BA66-D58A9D6978BD}" type="pres">
      <dgm:prSet presAssocID="{0BC74C19-ADD8-4C01-A250-1808D83AD9A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9EDC069-5AE9-40FA-8C46-642FC16CAD35}" type="pres">
      <dgm:prSet presAssocID="{0BC74C19-ADD8-4C01-A250-1808D83AD9A1}" presName="negativeSpace" presStyleCnt="0"/>
      <dgm:spPr/>
    </dgm:pt>
    <dgm:pt modelId="{099E7F3F-BC90-4B95-8709-3D37F90E5257}" type="pres">
      <dgm:prSet presAssocID="{0BC74C19-ADD8-4C01-A250-1808D83AD9A1}" presName="childText" presStyleLbl="conFgAcc1" presStyleIdx="0" presStyleCnt="5">
        <dgm:presLayoutVars>
          <dgm:bulletEnabled val="1"/>
        </dgm:presLayoutVars>
      </dgm:prSet>
      <dgm:spPr/>
    </dgm:pt>
    <dgm:pt modelId="{7BD5C064-98F1-41D1-800F-DF0E72607812}" type="pres">
      <dgm:prSet presAssocID="{77D219B9-5CCE-4D00-A6F8-4C5FBEC6710A}" presName="spaceBetweenRectangles" presStyleCnt="0"/>
      <dgm:spPr/>
    </dgm:pt>
    <dgm:pt modelId="{D3F80A53-3F7D-4C06-A50D-62084AA07CB8}" type="pres">
      <dgm:prSet presAssocID="{0D6D5AAA-8D65-4F9F-9554-CDF5EE21D325}" presName="parentLin" presStyleCnt="0"/>
      <dgm:spPr/>
    </dgm:pt>
    <dgm:pt modelId="{297FA5D8-EA81-45A5-BB0B-652DCB861B70}" type="pres">
      <dgm:prSet presAssocID="{0D6D5AAA-8D65-4F9F-9554-CDF5EE21D325}" presName="parentLeftMargin" presStyleLbl="node1" presStyleIdx="0" presStyleCnt="5"/>
      <dgm:spPr/>
    </dgm:pt>
    <dgm:pt modelId="{55D3418C-DCA4-4FA1-A3A4-8FAAC906CA83}" type="pres">
      <dgm:prSet presAssocID="{0D6D5AAA-8D65-4F9F-9554-CDF5EE21D32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D9BE5F0-4C76-4ECE-B6ED-431E284E92E7}" type="pres">
      <dgm:prSet presAssocID="{0D6D5AAA-8D65-4F9F-9554-CDF5EE21D325}" presName="negativeSpace" presStyleCnt="0"/>
      <dgm:spPr/>
    </dgm:pt>
    <dgm:pt modelId="{D949C90F-407E-4EC9-AB21-DDD7EB065C5B}" type="pres">
      <dgm:prSet presAssocID="{0D6D5AAA-8D65-4F9F-9554-CDF5EE21D325}" presName="childText" presStyleLbl="conFgAcc1" presStyleIdx="1" presStyleCnt="5">
        <dgm:presLayoutVars>
          <dgm:bulletEnabled val="1"/>
        </dgm:presLayoutVars>
      </dgm:prSet>
      <dgm:spPr/>
    </dgm:pt>
    <dgm:pt modelId="{21F55F4A-C14B-4A95-BD9F-38BD730A1D4D}" type="pres">
      <dgm:prSet presAssocID="{39EB875C-17AA-45AB-9D87-8AEE9D861930}" presName="spaceBetweenRectangles" presStyleCnt="0"/>
      <dgm:spPr/>
    </dgm:pt>
    <dgm:pt modelId="{1B93C7FA-0E48-4ED7-AF04-616FE780208A}" type="pres">
      <dgm:prSet presAssocID="{F7F87604-F8A2-4EAF-9A27-86BE4C2E2138}" presName="parentLin" presStyleCnt="0"/>
      <dgm:spPr/>
    </dgm:pt>
    <dgm:pt modelId="{B40101B1-CD79-43B9-A832-47B85EF50C2C}" type="pres">
      <dgm:prSet presAssocID="{F7F87604-F8A2-4EAF-9A27-86BE4C2E2138}" presName="parentLeftMargin" presStyleLbl="node1" presStyleIdx="1" presStyleCnt="5"/>
      <dgm:spPr/>
    </dgm:pt>
    <dgm:pt modelId="{9282AE12-B078-46A4-BB8D-3D0E65821A18}" type="pres">
      <dgm:prSet presAssocID="{F7F87604-F8A2-4EAF-9A27-86BE4C2E213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AF2B5F-C3E5-4664-9E62-48E3BBAF4CE1}" type="pres">
      <dgm:prSet presAssocID="{F7F87604-F8A2-4EAF-9A27-86BE4C2E2138}" presName="negativeSpace" presStyleCnt="0"/>
      <dgm:spPr/>
    </dgm:pt>
    <dgm:pt modelId="{BA6BEB42-1C81-4E2B-8F29-5DF0C175D0FE}" type="pres">
      <dgm:prSet presAssocID="{F7F87604-F8A2-4EAF-9A27-86BE4C2E2138}" presName="childText" presStyleLbl="conFgAcc1" presStyleIdx="2" presStyleCnt="5">
        <dgm:presLayoutVars>
          <dgm:bulletEnabled val="1"/>
        </dgm:presLayoutVars>
      </dgm:prSet>
      <dgm:spPr/>
    </dgm:pt>
    <dgm:pt modelId="{634D8D4E-EE41-4F5F-A64E-47D3F9403875}" type="pres">
      <dgm:prSet presAssocID="{A623BEC7-ABAB-4B4B-9CAB-98602FA9E68A}" presName="spaceBetweenRectangles" presStyleCnt="0"/>
      <dgm:spPr/>
    </dgm:pt>
    <dgm:pt modelId="{3B666C89-6600-4F32-A6CC-CD45F5A38D3F}" type="pres">
      <dgm:prSet presAssocID="{A54299D3-9433-4EAA-BA08-E493D7E1E70C}" presName="parentLin" presStyleCnt="0"/>
      <dgm:spPr/>
    </dgm:pt>
    <dgm:pt modelId="{E2610CFE-BF76-4F2D-94C9-00AFBCB64F82}" type="pres">
      <dgm:prSet presAssocID="{A54299D3-9433-4EAA-BA08-E493D7E1E70C}" presName="parentLeftMargin" presStyleLbl="node1" presStyleIdx="2" presStyleCnt="5"/>
      <dgm:spPr/>
    </dgm:pt>
    <dgm:pt modelId="{F9BD29DF-DACE-4182-9A03-DCA69267C1AF}" type="pres">
      <dgm:prSet presAssocID="{A54299D3-9433-4EAA-BA08-E493D7E1E70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5ECA116-F11F-4BCC-8D6D-8528FB7D8D24}" type="pres">
      <dgm:prSet presAssocID="{A54299D3-9433-4EAA-BA08-E493D7E1E70C}" presName="negativeSpace" presStyleCnt="0"/>
      <dgm:spPr/>
    </dgm:pt>
    <dgm:pt modelId="{878C15DE-BBF8-476B-B49E-91BAA593E88F}" type="pres">
      <dgm:prSet presAssocID="{A54299D3-9433-4EAA-BA08-E493D7E1E70C}" presName="childText" presStyleLbl="conFgAcc1" presStyleIdx="3" presStyleCnt="5">
        <dgm:presLayoutVars>
          <dgm:bulletEnabled val="1"/>
        </dgm:presLayoutVars>
      </dgm:prSet>
      <dgm:spPr/>
    </dgm:pt>
    <dgm:pt modelId="{28FE97B4-E20E-4F9A-A928-846B2A97656B}" type="pres">
      <dgm:prSet presAssocID="{D06A1269-9FC2-4772-A9F5-9015BD644BDE}" presName="spaceBetweenRectangles" presStyleCnt="0"/>
      <dgm:spPr/>
    </dgm:pt>
    <dgm:pt modelId="{1BFBDC93-B4F8-42EC-A2E9-50CA615C9727}" type="pres">
      <dgm:prSet presAssocID="{CDCFDAD3-972A-42DA-BF02-C97A58C8AA2C}" presName="parentLin" presStyleCnt="0"/>
      <dgm:spPr/>
    </dgm:pt>
    <dgm:pt modelId="{740C80B4-CA6A-41F7-9D13-9D51BD6F3F35}" type="pres">
      <dgm:prSet presAssocID="{CDCFDAD3-972A-42DA-BF02-C97A58C8AA2C}" presName="parentLeftMargin" presStyleLbl="node1" presStyleIdx="3" presStyleCnt="5"/>
      <dgm:spPr/>
    </dgm:pt>
    <dgm:pt modelId="{0AEDD98E-D28C-4349-8B38-8A578A0AB533}" type="pres">
      <dgm:prSet presAssocID="{CDCFDAD3-972A-42DA-BF02-C97A58C8AA2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7CB4B44-42FA-4FAA-AC59-E96B67EC4D83}" type="pres">
      <dgm:prSet presAssocID="{CDCFDAD3-972A-42DA-BF02-C97A58C8AA2C}" presName="negativeSpace" presStyleCnt="0"/>
      <dgm:spPr/>
    </dgm:pt>
    <dgm:pt modelId="{5C53DB48-76A5-4B01-9825-0491EF2B10FE}" type="pres">
      <dgm:prSet presAssocID="{CDCFDAD3-972A-42DA-BF02-C97A58C8AA2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D282A18-B172-4941-8835-C9D86AB1CBBB}" srcId="{3208FF1A-0A3E-481A-9BF7-5435FDC415A8}" destId="{CDCFDAD3-972A-42DA-BF02-C97A58C8AA2C}" srcOrd="4" destOrd="0" parTransId="{945147A4-07E9-4DEB-927F-F6649A6ECDF9}" sibTransId="{DE0B483E-AA9B-4988-8F49-E968AB557A36}"/>
    <dgm:cxn modelId="{A224861A-F315-445E-9B58-E3CC4B30EF67}" type="presOf" srcId="{CDCFDAD3-972A-42DA-BF02-C97A58C8AA2C}" destId="{0AEDD98E-D28C-4349-8B38-8A578A0AB533}" srcOrd="1" destOrd="0" presId="urn:microsoft.com/office/officeart/2005/8/layout/list1"/>
    <dgm:cxn modelId="{43B29622-5DD9-48B4-8667-0A2776212374}" type="presOf" srcId="{F7F87604-F8A2-4EAF-9A27-86BE4C2E2138}" destId="{9282AE12-B078-46A4-BB8D-3D0E65821A18}" srcOrd="1" destOrd="0" presId="urn:microsoft.com/office/officeart/2005/8/layout/list1"/>
    <dgm:cxn modelId="{F324D235-D595-4A81-8E26-922EF7884A55}" type="presOf" srcId="{A54299D3-9433-4EAA-BA08-E493D7E1E70C}" destId="{E2610CFE-BF76-4F2D-94C9-00AFBCB64F82}" srcOrd="0" destOrd="0" presId="urn:microsoft.com/office/officeart/2005/8/layout/list1"/>
    <dgm:cxn modelId="{57B10349-FF3C-4F40-AD3C-4819477A271D}" type="presOf" srcId="{0BC74C19-ADD8-4C01-A250-1808D83AD9A1}" destId="{7039A45A-93FC-4053-8BCA-BB8AEDD0563F}" srcOrd="0" destOrd="0" presId="urn:microsoft.com/office/officeart/2005/8/layout/list1"/>
    <dgm:cxn modelId="{54A1E05A-BD2B-4CE3-B747-7E14804B6C73}" type="presOf" srcId="{CDCFDAD3-972A-42DA-BF02-C97A58C8AA2C}" destId="{740C80B4-CA6A-41F7-9D13-9D51BD6F3F35}" srcOrd="0" destOrd="0" presId="urn:microsoft.com/office/officeart/2005/8/layout/list1"/>
    <dgm:cxn modelId="{BF9F1B8B-AFAD-43A6-9BCF-438C695F01F0}" type="presOf" srcId="{F7F87604-F8A2-4EAF-9A27-86BE4C2E2138}" destId="{B40101B1-CD79-43B9-A832-47B85EF50C2C}" srcOrd="0" destOrd="0" presId="urn:microsoft.com/office/officeart/2005/8/layout/list1"/>
    <dgm:cxn modelId="{5E231C97-DE57-48F5-90CA-8372AB239911}" srcId="{3208FF1A-0A3E-481A-9BF7-5435FDC415A8}" destId="{0BC74C19-ADD8-4C01-A250-1808D83AD9A1}" srcOrd="0" destOrd="0" parTransId="{D12E04C3-054D-4DE1-B95F-21C3AB8E9DB5}" sibTransId="{77D219B9-5CCE-4D00-A6F8-4C5FBEC6710A}"/>
    <dgm:cxn modelId="{5B1CB89D-2301-4C40-9417-D211344CA426}" type="presOf" srcId="{0D6D5AAA-8D65-4F9F-9554-CDF5EE21D325}" destId="{55D3418C-DCA4-4FA1-A3A4-8FAAC906CA83}" srcOrd="1" destOrd="0" presId="urn:microsoft.com/office/officeart/2005/8/layout/list1"/>
    <dgm:cxn modelId="{0F502DB1-722F-4E50-A289-F587DA99B2DD}" srcId="{3208FF1A-0A3E-481A-9BF7-5435FDC415A8}" destId="{0D6D5AAA-8D65-4F9F-9554-CDF5EE21D325}" srcOrd="1" destOrd="0" parTransId="{9B21FD50-14F5-40E0-AF62-409516242DB3}" sibTransId="{39EB875C-17AA-45AB-9D87-8AEE9D861930}"/>
    <dgm:cxn modelId="{0E194DB6-C388-4A9E-8A8D-3C9F1016C9F8}" type="presOf" srcId="{0D6D5AAA-8D65-4F9F-9554-CDF5EE21D325}" destId="{297FA5D8-EA81-45A5-BB0B-652DCB861B70}" srcOrd="0" destOrd="0" presId="urn:microsoft.com/office/officeart/2005/8/layout/list1"/>
    <dgm:cxn modelId="{9A479AB8-50E9-4391-9A7C-208E99C660C4}" srcId="{3208FF1A-0A3E-481A-9BF7-5435FDC415A8}" destId="{A54299D3-9433-4EAA-BA08-E493D7E1E70C}" srcOrd="3" destOrd="0" parTransId="{D5DAC08D-D7D0-473E-90BF-5EB1B40FAA7E}" sibTransId="{D06A1269-9FC2-4772-A9F5-9015BD644BDE}"/>
    <dgm:cxn modelId="{D2CFDCBC-6ED3-445E-BFE5-50C115BEAE17}" type="presOf" srcId="{0BC74C19-ADD8-4C01-A250-1808D83AD9A1}" destId="{5F457BBA-C4C8-4B74-BA66-D58A9D6978BD}" srcOrd="1" destOrd="0" presId="urn:microsoft.com/office/officeart/2005/8/layout/list1"/>
    <dgm:cxn modelId="{20C308C4-81AA-48F0-B141-D819E486BCC0}" type="presOf" srcId="{A54299D3-9433-4EAA-BA08-E493D7E1E70C}" destId="{F9BD29DF-DACE-4182-9A03-DCA69267C1AF}" srcOrd="1" destOrd="0" presId="urn:microsoft.com/office/officeart/2005/8/layout/list1"/>
    <dgm:cxn modelId="{6665B7F1-B386-4AA9-9A8D-416A0865EE9F}" type="presOf" srcId="{3208FF1A-0A3E-481A-9BF7-5435FDC415A8}" destId="{B0641D18-C255-4840-A17B-5BF506EE927C}" srcOrd="0" destOrd="0" presId="urn:microsoft.com/office/officeart/2005/8/layout/list1"/>
    <dgm:cxn modelId="{084716F8-B69D-4627-AE93-C4FAF4BB5198}" srcId="{3208FF1A-0A3E-481A-9BF7-5435FDC415A8}" destId="{F7F87604-F8A2-4EAF-9A27-86BE4C2E2138}" srcOrd="2" destOrd="0" parTransId="{BBA9DA5A-19B1-4470-986A-E1BE4B4B2050}" sibTransId="{A623BEC7-ABAB-4B4B-9CAB-98602FA9E68A}"/>
    <dgm:cxn modelId="{0FD88D24-45A6-4701-870B-BC18CCE42629}" type="presParOf" srcId="{B0641D18-C255-4840-A17B-5BF506EE927C}" destId="{5FE7B29F-610E-431B-81C2-11F87366F141}" srcOrd="0" destOrd="0" presId="urn:microsoft.com/office/officeart/2005/8/layout/list1"/>
    <dgm:cxn modelId="{FE0374D7-059F-4220-BE06-23177ACB698D}" type="presParOf" srcId="{5FE7B29F-610E-431B-81C2-11F87366F141}" destId="{7039A45A-93FC-4053-8BCA-BB8AEDD0563F}" srcOrd="0" destOrd="0" presId="urn:microsoft.com/office/officeart/2005/8/layout/list1"/>
    <dgm:cxn modelId="{EFFC22A4-5CE6-425F-AFE0-B9BDFE80A805}" type="presParOf" srcId="{5FE7B29F-610E-431B-81C2-11F87366F141}" destId="{5F457BBA-C4C8-4B74-BA66-D58A9D6978BD}" srcOrd="1" destOrd="0" presId="urn:microsoft.com/office/officeart/2005/8/layout/list1"/>
    <dgm:cxn modelId="{E11E89EB-505F-4401-9849-282E91DE257D}" type="presParOf" srcId="{B0641D18-C255-4840-A17B-5BF506EE927C}" destId="{89EDC069-5AE9-40FA-8C46-642FC16CAD35}" srcOrd="1" destOrd="0" presId="urn:microsoft.com/office/officeart/2005/8/layout/list1"/>
    <dgm:cxn modelId="{51A69A87-8329-4A95-9937-9014DEB575A1}" type="presParOf" srcId="{B0641D18-C255-4840-A17B-5BF506EE927C}" destId="{099E7F3F-BC90-4B95-8709-3D37F90E5257}" srcOrd="2" destOrd="0" presId="urn:microsoft.com/office/officeart/2005/8/layout/list1"/>
    <dgm:cxn modelId="{0452F864-4187-4DDC-9229-FE30B8792425}" type="presParOf" srcId="{B0641D18-C255-4840-A17B-5BF506EE927C}" destId="{7BD5C064-98F1-41D1-800F-DF0E72607812}" srcOrd="3" destOrd="0" presId="urn:microsoft.com/office/officeart/2005/8/layout/list1"/>
    <dgm:cxn modelId="{20F1455E-0A76-4A33-B761-ED07DB112370}" type="presParOf" srcId="{B0641D18-C255-4840-A17B-5BF506EE927C}" destId="{D3F80A53-3F7D-4C06-A50D-62084AA07CB8}" srcOrd="4" destOrd="0" presId="urn:microsoft.com/office/officeart/2005/8/layout/list1"/>
    <dgm:cxn modelId="{C45DC6F2-2A07-4FE4-92F1-05D5E43D8530}" type="presParOf" srcId="{D3F80A53-3F7D-4C06-A50D-62084AA07CB8}" destId="{297FA5D8-EA81-45A5-BB0B-652DCB861B70}" srcOrd="0" destOrd="0" presId="urn:microsoft.com/office/officeart/2005/8/layout/list1"/>
    <dgm:cxn modelId="{AF2C6DF2-0D61-4D19-B4C0-91BB409F6767}" type="presParOf" srcId="{D3F80A53-3F7D-4C06-A50D-62084AA07CB8}" destId="{55D3418C-DCA4-4FA1-A3A4-8FAAC906CA83}" srcOrd="1" destOrd="0" presId="urn:microsoft.com/office/officeart/2005/8/layout/list1"/>
    <dgm:cxn modelId="{E9B7AEA2-4D44-4759-92E5-F1F5C6A146DD}" type="presParOf" srcId="{B0641D18-C255-4840-A17B-5BF506EE927C}" destId="{7D9BE5F0-4C76-4ECE-B6ED-431E284E92E7}" srcOrd="5" destOrd="0" presId="urn:microsoft.com/office/officeart/2005/8/layout/list1"/>
    <dgm:cxn modelId="{57113E3A-29C4-4DA1-B7E9-7A4998AAE276}" type="presParOf" srcId="{B0641D18-C255-4840-A17B-5BF506EE927C}" destId="{D949C90F-407E-4EC9-AB21-DDD7EB065C5B}" srcOrd="6" destOrd="0" presId="urn:microsoft.com/office/officeart/2005/8/layout/list1"/>
    <dgm:cxn modelId="{E1B8C7A2-F362-40E8-8A67-95FF49CCFC3C}" type="presParOf" srcId="{B0641D18-C255-4840-A17B-5BF506EE927C}" destId="{21F55F4A-C14B-4A95-BD9F-38BD730A1D4D}" srcOrd="7" destOrd="0" presId="urn:microsoft.com/office/officeart/2005/8/layout/list1"/>
    <dgm:cxn modelId="{3D7243AA-930C-4FDE-BF08-971D0F67B31B}" type="presParOf" srcId="{B0641D18-C255-4840-A17B-5BF506EE927C}" destId="{1B93C7FA-0E48-4ED7-AF04-616FE780208A}" srcOrd="8" destOrd="0" presId="urn:microsoft.com/office/officeart/2005/8/layout/list1"/>
    <dgm:cxn modelId="{61062281-2700-4063-824D-02588798D010}" type="presParOf" srcId="{1B93C7FA-0E48-4ED7-AF04-616FE780208A}" destId="{B40101B1-CD79-43B9-A832-47B85EF50C2C}" srcOrd="0" destOrd="0" presId="urn:microsoft.com/office/officeart/2005/8/layout/list1"/>
    <dgm:cxn modelId="{AC51AF36-A884-43F7-80C4-860794E2ABAC}" type="presParOf" srcId="{1B93C7FA-0E48-4ED7-AF04-616FE780208A}" destId="{9282AE12-B078-46A4-BB8D-3D0E65821A18}" srcOrd="1" destOrd="0" presId="urn:microsoft.com/office/officeart/2005/8/layout/list1"/>
    <dgm:cxn modelId="{83574319-1912-4F93-9979-568BA5D9F587}" type="presParOf" srcId="{B0641D18-C255-4840-A17B-5BF506EE927C}" destId="{03AF2B5F-C3E5-4664-9E62-48E3BBAF4CE1}" srcOrd="9" destOrd="0" presId="urn:microsoft.com/office/officeart/2005/8/layout/list1"/>
    <dgm:cxn modelId="{D4946808-FA4F-4B32-B4D2-54DEC7C30C2C}" type="presParOf" srcId="{B0641D18-C255-4840-A17B-5BF506EE927C}" destId="{BA6BEB42-1C81-4E2B-8F29-5DF0C175D0FE}" srcOrd="10" destOrd="0" presId="urn:microsoft.com/office/officeart/2005/8/layout/list1"/>
    <dgm:cxn modelId="{6592C7A8-7DFE-42E4-8195-9B63C6CF4579}" type="presParOf" srcId="{B0641D18-C255-4840-A17B-5BF506EE927C}" destId="{634D8D4E-EE41-4F5F-A64E-47D3F9403875}" srcOrd="11" destOrd="0" presId="urn:microsoft.com/office/officeart/2005/8/layout/list1"/>
    <dgm:cxn modelId="{DA12B35F-3F01-40A5-A7BA-D69DC56F81D7}" type="presParOf" srcId="{B0641D18-C255-4840-A17B-5BF506EE927C}" destId="{3B666C89-6600-4F32-A6CC-CD45F5A38D3F}" srcOrd="12" destOrd="0" presId="urn:microsoft.com/office/officeart/2005/8/layout/list1"/>
    <dgm:cxn modelId="{C2D6B68C-54DE-4B00-8132-032C58907828}" type="presParOf" srcId="{3B666C89-6600-4F32-A6CC-CD45F5A38D3F}" destId="{E2610CFE-BF76-4F2D-94C9-00AFBCB64F82}" srcOrd="0" destOrd="0" presId="urn:microsoft.com/office/officeart/2005/8/layout/list1"/>
    <dgm:cxn modelId="{5444DD3B-95AC-4205-A4E1-0CAE1934115E}" type="presParOf" srcId="{3B666C89-6600-4F32-A6CC-CD45F5A38D3F}" destId="{F9BD29DF-DACE-4182-9A03-DCA69267C1AF}" srcOrd="1" destOrd="0" presId="urn:microsoft.com/office/officeart/2005/8/layout/list1"/>
    <dgm:cxn modelId="{BA6C8768-FC0C-47D0-AE55-9E539D73C18C}" type="presParOf" srcId="{B0641D18-C255-4840-A17B-5BF506EE927C}" destId="{35ECA116-F11F-4BCC-8D6D-8528FB7D8D24}" srcOrd="13" destOrd="0" presId="urn:microsoft.com/office/officeart/2005/8/layout/list1"/>
    <dgm:cxn modelId="{31153ADD-66EC-41E0-967A-4E49696BA1A9}" type="presParOf" srcId="{B0641D18-C255-4840-A17B-5BF506EE927C}" destId="{878C15DE-BBF8-476B-B49E-91BAA593E88F}" srcOrd="14" destOrd="0" presId="urn:microsoft.com/office/officeart/2005/8/layout/list1"/>
    <dgm:cxn modelId="{28CF4601-18C4-4BB4-A035-E59625A81051}" type="presParOf" srcId="{B0641D18-C255-4840-A17B-5BF506EE927C}" destId="{28FE97B4-E20E-4F9A-A928-846B2A97656B}" srcOrd="15" destOrd="0" presId="urn:microsoft.com/office/officeart/2005/8/layout/list1"/>
    <dgm:cxn modelId="{51065013-CA0C-48A0-A2F2-A7083BECD55E}" type="presParOf" srcId="{B0641D18-C255-4840-A17B-5BF506EE927C}" destId="{1BFBDC93-B4F8-42EC-A2E9-50CA615C9727}" srcOrd="16" destOrd="0" presId="urn:microsoft.com/office/officeart/2005/8/layout/list1"/>
    <dgm:cxn modelId="{3ABC8D78-9F83-4733-A073-629ADFA69815}" type="presParOf" srcId="{1BFBDC93-B4F8-42EC-A2E9-50CA615C9727}" destId="{740C80B4-CA6A-41F7-9D13-9D51BD6F3F35}" srcOrd="0" destOrd="0" presId="urn:microsoft.com/office/officeart/2005/8/layout/list1"/>
    <dgm:cxn modelId="{C2F927A4-1D63-402B-96C3-6131B9283D98}" type="presParOf" srcId="{1BFBDC93-B4F8-42EC-A2E9-50CA615C9727}" destId="{0AEDD98E-D28C-4349-8B38-8A578A0AB533}" srcOrd="1" destOrd="0" presId="urn:microsoft.com/office/officeart/2005/8/layout/list1"/>
    <dgm:cxn modelId="{4B70B579-E602-4356-9657-B017FFBE4AEB}" type="presParOf" srcId="{B0641D18-C255-4840-A17B-5BF506EE927C}" destId="{97CB4B44-42FA-4FAA-AC59-E96B67EC4D83}" srcOrd="17" destOrd="0" presId="urn:microsoft.com/office/officeart/2005/8/layout/list1"/>
    <dgm:cxn modelId="{B0D0D3DC-6F1C-4DE6-94BB-54E635CF7FBD}" type="presParOf" srcId="{B0641D18-C255-4840-A17B-5BF506EE927C}" destId="{5C53DB48-76A5-4B01-9825-0491EF2B10F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E7F3F-BC90-4B95-8709-3D37F90E5257}">
      <dsp:nvSpPr>
        <dsp:cNvPr id="0" name=""/>
        <dsp:cNvSpPr/>
      </dsp:nvSpPr>
      <dsp:spPr>
        <a:xfrm>
          <a:off x="0" y="308957"/>
          <a:ext cx="3749432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57BBA-C4C8-4B74-BA66-D58A9D6978BD}">
      <dsp:nvSpPr>
        <dsp:cNvPr id="0" name=""/>
        <dsp:cNvSpPr/>
      </dsp:nvSpPr>
      <dsp:spPr>
        <a:xfrm>
          <a:off x="187471" y="72797"/>
          <a:ext cx="2624602" cy="472320"/>
        </a:xfrm>
        <a:prstGeom prst="roundRect">
          <a:avLst/>
        </a:prstGeom>
        <a:solidFill>
          <a:srgbClr val="3A61A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204" tIns="0" rIns="99204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kern="1200">
              <a:latin typeface="微软雅黑" panose="020B0503020204020204" pitchFamily="34" charset="-122"/>
              <a:ea typeface="微软雅黑" panose="020B0503020204020204" pitchFamily="34" charset="-122"/>
            </a:rPr>
            <a:t>目前云环境</a:t>
          </a:r>
          <a:r>
            <a:rPr lang="en-US" sz="1200" kern="1200">
              <a:latin typeface="微软雅黑" panose="020B0503020204020204" pitchFamily="34" charset="-122"/>
              <a:ea typeface="微软雅黑" panose="020B0503020204020204" pitchFamily="34" charset="-122"/>
            </a:rPr>
            <a:t>VPC</a:t>
          </a:r>
          <a:r>
            <a:rPr lang="zh-CN" sz="1200" kern="1200">
              <a:latin typeface="微软雅黑" panose="020B0503020204020204" pitchFamily="34" charset="-122"/>
              <a:ea typeface="微软雅黑" panose="020B0503020204020204" pitchFamily="34" charset="-122"/>
            </a:rPr>
            <a:t>已经标配</a:t>
          </a:r>
        </a:p>
      </dsp:txBody>
      <dsp:txXfrm>
        <a:off x="210528" y="95854"/>
        <a:ext cx="2578488" cy="426206"/>
      </dsp:txXfrm>
    </dsp:sp>
    <dsp:sp modelId="{D949C90F-407E-4EC9-AB21-DDD7EB065C5B}">
      <dsp:nvSpPr>
        <dsp:cNvPr id="0" name=""/>
        <dsp:cNvSpPr/>
      </dsp:nvSpPr>
      <dsp:spPr>
        <a:xfrm>
          <a:off x="0" y="1034717"/>
          <a:ext cx="3749432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D3418C-DCA4-4FA1-A3A4-8FAAC906CA83}">
      <dsp:nvSpPr>
        <dsp:cNvPr id="0" name=""/>
        <dsp:cNvSpPr/>
      </dsp:nvSpPr>
      <dsp:spPr>
        <a:xfrm>
          <a:off x="187471" y="798558"/>
          <a:ext cx="2624602" cy="472320"/>
        </a:xfrm>
        <a:prstGeom prst="roundRect">
          <a:avLst/>
        </a:prstGeom>
        <a:solidFill>
          <a:srgbClr val="3A61A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204" tIns="0" rIns="99204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微软雅黑" panose="020B0503020204020204" pitchFamily="34" charset="-122"/>
              <a:ea typeface="微软雅黑" panose="020B0503020204020204" pitchFamily="34" charset="-122"/>
            </a:rPr>
            <a:t>Server LB </a:t>
          </a:r>
          <a:r>
            <a:rPr lang="zh-CN" sz="1200" kern="1200">
              <a:latin typeface="微软雅黑" panose="020B0503020204020204" pitchFamily="34" charset="-122"/>
              <a:ea typeface="微软雅黑" panose="020B0503020204020204" pitchFamily="34" charset="-122"/>
            </a:rPr>
            <a:t>是标准的云服务</a:t>
          </a:r>
        </a:p>
      </dsp:txBody>
      <dsp:txXfrm>
        <a:off x="210528" y="821615"/>
        <a:ext cx="2578488" cy="426206"/>
      </dsp:txXfrm>
    </dsp:sp>
    <dsp:sp modelId="{BA6BEB42-1C81-4E2B-8F29-5DF0C175D0FE}">
      <dsp:nvSpPr>
        <dsp:cNvPr id="0" name=""/>
        <dsp:cNvSpPr/>
      </dsp:nvSpPr>
      <dsp:spPr>
        <a:xfrm>
          <a:off x="0" y="1760477"/>
          <a:ext cx="3749432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82AE12-B078-46A4-BB8D-3D0E65821A18}">
      <dsp:nvSpPr>
        <dsp:cNvPr id="0" name=""/>
        <dsp:cNvSpPr/>
      </dsp:nvSpPr>
      <dsp:spPr>
        <a:xfrm>
          <a:off x="187471" y="1524317"/>
          <a:ext cx="2624602" cy="472320"/>
        </a:xfrm>
        <a:prstGeom prst="roundRect">
          <a:avLst/>
        </a:prstGeom>
        <a:solidFill>
          <a:srgbClr val="3A61A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204" tIns="0" rIns="99204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>
              <a:latin typeface="微软雅黑" panose="020B0503020204020204" pitchFamily="34" charset="-122"/>
              <a:ea typeface="微软雅黑" panose="020B0503020204020204" pitchFamily="34" charset="-122"/>
            </a:rPr>
            <a:t>云计算环境的防火墙可以简化用户的运维成本，提升安全能力</a:t>
          </a:r>
        </a:p>
      </dsp:txBody>
      <dsp:txXfrm>
        <a:off x="210528" y="1547374"/>
        <a:ext cx="2578488" cy="426206"/>
      </dsp:txXfrm>
    </dsp:sp>
    <dsp:sp modelId="{878C15DE-BBF8-476B-B49E-91BAA593E88F}">
      <dsp:nvSpPr>
        <dsp:cNvPr id="0" name=""/>
        <dsp:cNvSpPr/>
      </dsp:nvSpPr>
      <dsp:spPr>
        <a:xfrm>
          <a:off x="0" y="2486237"/>
          <a:ext cx="3749432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D29DF-DACE-4182-9A03-DCA69267C1AF}">
      <dsp:nvSpPr>
        <dsp:cNvPr id="0" name=""/>
        <dsp:cNvSpPr/>
      </dsp:nvSpPr>
      <dsp:spPr>
        <a:xfrm>
          <a:off x="187471" y="2250077"/>
          <a:ext cx="2624602" cy="472320"/>
        </a:xfrm>
        <a:prstGeom prst="roundRect">
          <a:avLst/>
        </a:prstGeom>
        <a:solidFill>
          <a:srgbClr val="3A61A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204" tIns="0" rIns="99204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200" kern="1200">
              <a:latin typeface="微软雅黑" panose="020B0503020204020204" pitchFamily="34" charset="-122"/>
              <a:ea typeface="微软雅黑" panose="020B0503020204020204" pitchFamily="34" charset="-122"/>
            </a:rPr>
            <a:t>基于</a:t>
          </a:r>
          <a:r>
            <a:rPr lang="en-US" sz="1200" kern="1200">
              <a:latin typeface="微软雅黑" panose="020B0503020204020204" pitchFamily="34" charset="-122"/>
              <a:ea typeface="微软雅黑" panose="020B0503020204020204" pitchFamily="34" charset="-122"/>
            </a:rPr>
            <a:t>OVS</a:t>
          </a:r>
          <a:r>
            <a:rPr lang="zh-CN" sz="1200" kern="1200">
              <a:latin typeface="微软雅黑" panose="020B0503020204020204" pitchFamily="34" charset="-122"/>
              <a:ea typeface="微软雅黑" panose="020B0503020204020204" pitchFamily="34" charset="-122"/>
            </a:rPr>
            <a:t>的虚拟化网络实现需要大量的</a:t>
          </a:r>
          <a:r>
            <a:rPr lang="en-US" sz="1200" kern="1200">
              <a:latin typeface="微软雅黑" panose="020B0503020204020204" pitchFamily="34" charset="-122"/>
              <a:ea typeface="微软雅黑" panose="020B0503020204020204" pitchFamily="34" charset="-122"/>
            </a:rPr>
            <a:t>CPU </a:t>
          </a:r>
          <a:r>
            <a:rPr lang="zh-CN" sz="1200" kern="1200">
              <a:latin typeface="微软雅黑" panose="020B0503020204020204" pitchFamily="34" charset="-122"/>
              <a:ea typeface="微软雅黑" panose="020B0503020204020204" pitchFamily="34" charset="-122"/>
            </a:rPr>
            <a:t>资源</a:t>
          </a:r>
          <a:r>
            <a:rPr lang="en-US" sz="1200" kern="120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endParaRPr lang="zh-CN" sz="12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0528" y="2273134"/>
        <a:ext cx="2578488" cy="426206"/>
      </dsp:txXfrm>
    </dsp:sp>
    <dsp:sp modelId="{5C53DB48-76A5-4B01-9825-0491EF2B10FE}">
      <dsp:nvSpPr>
        <dsp:cNvPr id="0" name=""/>
        <dsp:cNvSpPr/>
      </dsp:nvSpPr>
      <dsp:spPr>
        <a:xfrm>
          <a:off x="0" y="3211998"/>
          <a:ext cx="3749432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DD98E-D28C-4349-8B38-8A578A0AB533}">
      <dsp:nvSpPr>
        <dsp:cNvPr id="0" name=""/>
        <dsp:cNvSpPr/>
      </dsp:nvSpPr>
      <dsp:spPr>
        <a:xfrm>
          <a:off x="187471" y="2975838"/>
          <a:ext cx="2624602" cy="472320"/>
        </a:xfrm>
        <a:prstGeom prst="roundRect">
          <a:avLst/>
        </a:prstGeom>
        <a:solidFill>
          <a:srgbClr val="3A61A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204" tIns="0" rIns="99204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>
              <a:latin typeface="微软雅黑" panose="020B0503020204020204" pitchFamily="34" charset="-122"/>
              <a:ea typeface="微软雅黑" panose="020B0503020204020204" pitchFamily="34" charset="-122"/>
            </a:rPr>
            <a:t>基于固定数据通路的方案不够灵活</a:t>
          </a:r>
        </a:p>
      </dsp:txBody>
      <dsp:txXfrm>
        <a:off x="210528" y="2998895"/>
        <a:ext cx="2578488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CE21B-3641-4248-A175-C91F7832020A}" type="datetimeFigureOut">
              <a:rPr lang="zh-CN" altLang="en-US" smtClean="0">
                <a:latin typeface="楷体" panose="02010609060101010101" pitchFamily="49" charset="-122"/>
                <a:ea typeface="楷体" panose="02010609060101010101" pitchFamily="49" charset="-122"/>
              </a:rPr>
              <a:t>2024/11/8</a:t>
            </a:fld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100514-520B-437A-A0B9-96E0046287CA}" type="slidenum">
              <a:rPr lang="zh-CN" altLang="en-US" smtClean="0">
                <a:latin typeface="楷体" panose="02010609060101010101" pitchFamily="49" charset="-122"/>
                <a:ea typeface="楷体" panose="02010609060101010101" pitchFamily="49" charset="-122"/>
              </a:rPr>
              <a:t>‹#›</a:t>
            </a:fld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14:57:25.098"/>
    </inkml:context>
    <inkml:brush xml:id="br0">
      <inkml:brushProperty name="width" value="0.1" units="cm"/>
      <inkml:brushProperty name="height" value="0.1" units="cm"/>
      <inkml:brushProperty name="color" value="#3960A1"/>
    </inkml:brush>
  </inkml:definitions>
  <inkml:trace contextRef="#ctx0" brushRef="#br0">0 1111 24575,'21'0'0,"12"-5"0,-7-2 0,14-5 0,34-13 0,-18 9 0,-6 3 0,-1 0 0,9-8 0,15-2 0,-15 1 0,16-7 0,-7 6 0,-1-6 0,8-1 0,-16 1 0,15-1 0,-15 8 0,7-5 0,-9 5 0,-1 0 0,1-4 0,0 10 0,0-4 0,-8 0 0,6 5 0,-6-4 0,8-2 0,0 0 0,8-2 0,-6-3 0,16 9 0,-16-9 0,36 0 0,-31 4 0,-12 6 0,1 0 0,17-7 0,-22 6 0,1 1 0,40-8 0,-40 9 0,1-1 0,-1 4 0,1-1 0,38-11 0,8 0 0,-18 9 0,9-1 0,-11 1 0,1 7 0,-10-5 0,8 4 0,-8-5 0,1 5 0,7-4 0,-16 11 0,6-11 0,-8 11 0,0-10 0,0 10 0,0-10 0,-1 10 0,-7-4 0,6 6 0,-6 0 0,1-6 0,4 5 0,-4-5 0,-1 6 0,23 0 0,-19 0 0,13 0 0,-19 0 0,0 0 0,-5 0 0,5 0 0,0 0 0,-6 0 0,14 0 0,-13 0 0,13 0 0,-14 0 0,14 0 0,-14 6 0,14-5 0,-14 10 0,7-3 0,-9-1 0,0 4 0,1-4 0,-1 6 0,0-6 0,1 4 0,-1-3 0,1-1 0,-8 4 0,-1-5 0,-6 0 0,-1 5 0,1-10 0,-7 9 0,-1-9 0,1 9 0,-5-4 0,4 0 0,-6 4 0,7-9 0,-5 8 0,10-2 0,-6 3 0,2 2 0,-3-7 0,-5 5 0,1-9 0,0 8 0,-1-7 0,-4 7 0,3-8 0,-3 8 0,4-8 0,-4 8 0,3-7 0,-3 2 0,0 1 0,4 1 0,-5 0 0,6-2 0,-5 1 0,3-4 0,-3 9 0,5-9 0,-5 8 0,3-8 0,-3 4 0,4 0 0,1-4 0,-1 8 0,1-7 0,0 2 0,-1 1 0,1-4 0,-1 8 0,1-7 0,-1 7 0,1-8 0,-1 9 0,1-9 0,-1 8 0,1-8 0,5 9 0,-4-8 0,4 3 0,-5-1 0,-1-3 0,1 9 0,5-9 0,-4 8 0,4-7 0,-5 7 0,0-8 0,-1 8 0,1-7 0,-1 7 0,1-8 0,-1 4 0,1 0 0,-1-4 0,1 3 0,0-4 0,-1 5 0,1-4 0,-1 4 0,1 0 0,-1-4 0,1 8 0,0-8 0,-1 4 0,-4 0 0,3-4 0,-3 4 0,4-1 0,0-3 0,0 4 0,-5-1 0,4-3 0,-12 3 0,2-4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14:57:29.276"/>
    </inkml:context>
    <inkml:brush xml:id="br0">
      <inkml:brushProperty name="width" value="0.1" units="cm"/>
      <inkml:brushProperty name="height" value="0.1" units="cm"/>
      <inkml:brushProperty name="color" value="#3960A1"/>
    </inkml:brush>
  </inkml:definitions>
  <inkml:trace contextRef="#ctx0" brushRef="#br0">0 1 24575,'15'0'0,"22"0"0,-15 0 0,25 0 0,-21 5 0,10-4 0,6 15 0,-1-7 0,1 3 0,-11-1 0,-1-4 0,-5-1 0,5 5 0,-7-4 0,0 4 0,1 1 0,6-5 0,-5 3 0,5-4 0,-7 6 0,1 0 0,-1-1 0,7 2 0,-5-7 0,5 5 0,-7-4 0,1 4 0,-1 1 0,1 0 0,-1-1 0,0 1 0,1 0 0,-1-1 0,0 1 0,1 0 0,-1-1 0,-5-4 0,4 3 0,-5-3 0,1 4 0,4 1 0,-10-2 0,4 1 0,0 0 0,-4-5 0,5 4 0,-7-9 0,1 9 0,-1-9 0,1 4 0,-1-1 0,1 2 0,-1 0 0,0 3 0,0-8 0,-4 8 0,3-8 0,-3 8 0,4-8 0,-5 8 0,4-8 0,-7 9 0,7-9 0,-3 4 0,4-1 0,0 2 0,0-1 0,1 5 0,-1-9 0,-4 8 0,3-8 0,-3 9 0,5-9 0,-5 8 0,3-8 0,-3 4 0,0 0 0,3-4 0,-4 8 0,5-8 0,-4 8 0,2-8 0,-2 3 0,-1 1 0,4-4 0,-3 3 0,-1 0 0,-5-3 0,-5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3T14:57:16.376"/>
    </inkml:context>
    <inkml:brush xml:id="br0">
      <inkml:brushProperty name="width" value="0.1" units="cm"/>
      <inkml:brushProperty name="height" value="0.1" units="cm"/>
      <inkml:brushProperty name="color" value="#3960A1"/>
    </inkml:brush>
  </inkml:definitions>
  <inkml:trace contextRef="#ctx0" brushRef="#br0">3749 1544 24575,'-27'-17'0,"-6"7"0,-8-21 0,-9 2 0,-15-9 0,13 9 0,-2-2 0,6 1 0,-1 0-503,-9-1 1,0 0 502,8 1 0,2 2 0,-40-19 0,0 6 0,40 17 0,1 1 0,-31-9 0,-8-14 0,1 6 0,7 1 0,-8 0 0,10 2 0,1 5 0,20 4 0,0-1 0,-28-6 0,27 9 0,2 1 0,-12-4 246,1 0-246,9 1 0,0 0 0,0 0 0,8 6 0,-6-4 759,13 12-759,-5-12 0,7 12 0,1-5 0,6 7 0,-5-1 0,12 1 0,-5 0 0,6 5 0,6-3 0,-4 4 0,4-6 0,-5 6 0,-1-5 0,1 5 0,-1-6 0,1 5 0,-1-3 0,-4 3 0,3-5 0,-3 6 0,4-5 0,1 10 0,-1-10 0,1 10 0,5-9 0,-4 9 0,4-4 0,0 0 0,2 4 0,5-8 0,1 8 0,-1-9 0,0 9 0,0-4 0,1 0 0,-1 4 0,1-4 0,-1 1 0,1 2 0,-1-2 0,1 4 0,-1-5 0,1 4 0,-1-4 0,0 0 0,-5 4 0,4-4 0,-5 5 0,7-5 0,-7 4 0,5-3 0,-4-1 0,5 4 0,0-4 0,-5 0 0,4 3 0,-5-3 0,1 5 0,4-5 0,-10 4 0,10-4 0,-11 5 0,11-5 0,-4 4 0,-1-3 0,5 4 0,-4-5 0,0 4 0,3-4 0,-3 5 0,5-5 0,1 4 0,-1-4 0,1 1 0,0 2 0,4-6 0,-2 6 0,2-2 0,-4 4 0,0 0 0,0 0 0,0 0 0,0 0 0,0 0 0,1 0 0,-1 0 0,-4 0 0,-1 0 0,0 0 0,1 0 0,4 0 0,0 0 0,0 0 0,0 0 0,1 0 0,12 0 0,-1 0 0,8 0 0,-6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fld id="{9DC8EFBF-2EC3-4837-909E-F030312C059E}" type="datetimeFigureOut">
              <a:rPr lang="zh-CN" altLang="en-US" smtClean="0"/>
              <a:pPr/>
              <a:t>2024/11/8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fld id="{2AF717D1-86E0-4E3C-B99C-84EB26B8E98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楷体" panose="02010609060101010101" pitchFamily="49" charset="-122"/>
        <a:ea typeface="楷体" panose="02010609060101010101" pitchFamily="49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楷体" panose="02010609060101010101" pitchFamily="49" charset="-122"/>
        <a:ea typeface="楷体" panose="02010609060101010101" pitchFamily="49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楷体" panose="02010609060101010101" pitchFamily="49" charset="-122"/>
        <a:ea typeface="楷体" panose="02010609060101010101" pitchFamily="49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楷体" panose="02010609060101010101" pitchFamily="49" charset="-122"/>
        <a:ea typeface="楷体" panose="02010609060101010101" pitchFamily="49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楷体" panose="02010609060101010101" pitchFamily="49" charset="-122"/>
        <a:ea typeface="楷体" panose="02010609060101010101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文本占位符 2"/>
          <p:cNvSpPr>
            <a:spLocks noGrp="1"/>
          </p:cNvSpPr>
          <p:nvPr>
            <p:ph type="body"/>
          </p:nvPr>
        </p:nvSpPr>
        <p:spPr/>
        <p:txBody>
          <a:bodyPr lIns="96661" tIns="48331" rIns="96661" bIns="48331" anchor="t" anchorCtr="0"/>
          <a:lstStyle/>
          <a:p>
            <a:pPr lvl="0"/>
            <a:endParaRPr lang="zh-CN" altLang="en-US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49688" y="9428163"/>
            <a:ext cx="2946400" cy="498475"/>
          </a:xfrm>
          <a:prstGeom prst="rect">
            <a:avLst/>
          </a:prstGeom>
          <a:noFill/>
          <a:ln w="9525">
            <a:noFill/>
          </a:ln>
        </p:spPr>
        <p:txBody>
          <a:bodyPr vert="horz" lIns="96661" tIns="48331" rIns="96661" bIns="48331" anchor="b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338" name="文本占位符 2"/>
          <p:cNvSpPr>
            <a:spLocks noGrp="1"/>
          </p:cNvSpPr>
          <p:nvPr>
            <p:ph type="body"/>
          </p:nvPr>
        </p:nvSpPr>
        <p:spPr/>
        <p:txBody>
          <a:bodyPr lIns="96661" tIns="48331" rIns="96661" bIns="48331" anchor="t" anchorCtr="0"/>
          <a:lstStyle/>
          <a:p>
            <a:pPr lvl="0"/>
            <a:endParaRPr lang="en-US" altLang="zh-CN"/>
          </a:p>
        </p:txBody>
      </p:sp>
      <p:sp>
        <p:nvSpPr>
          <p:cNvPr id="1433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49688" y="9428163"/>
            <a:ext cx="2946400" cy="498475"/>
          </a:xfrm>
          <a:prstGeom prst="rect">
            <a:avLst/>
          </a:prstGeom>
          <a:noFill/>
          <a:ln w="9525">
            <a:noFill/>
          </a:ln>
        </p:spPr>
        <p:txBody>
          <a:bodyPr vert="horz" lIns="96661" tIns="48331" rIns="96661" bIns="48331" anchor="b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333399"/>
                </a:solidFill>
              </a:rPr>
              <a:t>为提升业务网络部署的灵活性，越来越多的场中开始使用隧道技术来构造</a:t>
            </a:r>
            <a:r>
              <a:rPr lang="en-US" altLang="zh-CN" dirty="0">
                <a:solidFill>
                  <a:srgbClr val="333399"/>
                </a:solidFill>
              </a:rPr>
              <a:t>Overlay</a:t>
            </a:r>
            <a:r>
              <a:rPr lang="zh-CN" altLang="en-US" dirty="0">
                <a:solidFill>
                  <a:srgbClr val="333399"/>
                </a:solidFill>
              </a:rPr>
              <a:t>网络，这给网关特别是云网关带来新的挑战，常成为网络的性能瓶颈。</a:t>
            </a:r>
            <a:endParaRPr lang="en-US" altLang="zh-CN" dirty="0">
              <a:solidFill>
                <a:srgbClr val="333399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717D1-86E0-4E3C-B99C-84EB26B8E98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663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333399"/>
                </a:solidFill>
              </a:rPr>
              <a:t>使用硬件卸载功能，将网关上负载重的隧道封装</a:t>
            </a:r>
            <a:r>
              <a:rPr lang="en-US" altLang="zh-CN" dirty="0">
                <a:solidFill>
                  <a:srgbClr val="333399"/>
                </a:solidFill>
              </a:rPr>
              <a:t>/</a:t>
            </a:r>
            <a:r>
              <a:rPr lang="zh-CN" altLang="en-US" dirty="0">
                <a:solidFill>
                  <a:srgbClr val="333399"/>
                </a:solidFill>
              </a:rPr>
              <a:t>解封装以及地址转换等网络处理交由智能硬件处理，只保留控制面跟管理面的业务继续由服务器处理。这样即不改变原有框架的情况，又能实现功能卸载、性能提升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717D1-86E0-4E3C-B99C-84EB26B8E98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733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4DC83C2-A037-4ABA-8B77-A49119FE7E5A}" type="slidenum">
              <a:rPr lang="en-US" sz="1400" b="0" strike="noStrike" spc="-1" smtClean="0">
                <a:latin typeface="Times New Roman"/>
              </a:rPr>
              <a:t>14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9489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2309090"/>
            <a:ext cx="9144000" cy="1292947"/>
          </a:xfrm>
        </p:spPr>
        <p:txBody>
          <a:bodyPr anchor="b"/>
          <a:lstStyle>
            <a:lvl1pPr algn="ctr">
              <a:defRPr sz="6000" b="1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益思芯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786765"/>
            <a:ext cx="9144000" cy="812944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711036" y="6547136"/>
            <a:ext cx="3669145" cy="365125"/>
          </a:xfrm>
        </p:spPr>
        <p:txBody>
          <a:bodyPr/>
          <a:lstStyle>
            <a:lvl1pPr>
              <a:defRPr sz="1000">
                <a:solidFill>
                  <a:schemeClr val="bg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en-US" altLang="zh-CN" dirty="0"/>
              <a:t>©2024 RESNICS Technology. All rights reserved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9294092" y="6528664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Confidential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商业机密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283036" y="6492875"/>
            <a:ext cx="2743200" cy="365125"/>
          </a:xfrm>
        </p:spPr>
        <p:txBody>
          <a:bodyPr/>
          <a:lstStyle>
            <a:lvl1pPr>
              <a:defRPr sz="90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fld id="{30C8824E-756C-48A8-9271-D212F06D54E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B73EC-0A8D-4AB6-A2DD-9534E1624159}" type="datetime1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Confidential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商业机密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24E-756C-48A8-9271-D212F06D54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4FD4B-FA67-43F0-A57F-AF436571CE96}" type="datetime1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Confidential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商业机密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24E-756C-48A8-9271-D212F06D54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2309090"/>
            <a:ext cx="9144000" cy="1292947"/>
          </a:xfrm>
        </p:spPr>
        <p:txBody>
          <a:bodyPr anchor="b"/>
          <a:lstStyle>
            <a:lvl1pPr algn="ctr">
              <a:defRPr sz="6000" b="1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/>
              <a:t>益思芯</a:t>
            </a:r>
            <a:r>
              <a:rPr lang="en-US" altLang="zh-CN" strike="noStrike" noProof="1"/>
              <a:t>PPT</a:t>
            </a:r>
            <a:r>
              <a:rPr lang="zh-CN" altLang="en-US" strike="noStrike" noProof="1"/>
              <a:t>模板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786765"/>
            <a:ext cx="9144000" cy="812944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711325" y="6546850"/>
            <a:ext cx="36687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en-US" altLang="zh-CN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©2024 RESNICS Technology. All rights reserved</a:t>
            </a:r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9294813" y="65293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en-US" altLang="zh-CN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Confidential</a:t>
            </a:r>
            <a:r>
              <a:rPr lang="zh-CN" altLang="en-US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商业机密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28332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9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fld id="{30C8824E-756C-48A8-9271-D212F06D54ED}" type="slidenum">
              <a:rPr lang="zh-CN" altLang="en-US" strike="noStrike" noProof="1" smtClean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749201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68582" y="324425"/>
            <a:ext cx="8746836" cy="787111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/>
              <a:t>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293688" y="6526213"/>
            <a:ext cx="37449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en-US" altLang="zh-CN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©2024 RESNICS Technology. All rights reserved</a:t>
            </a:r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9296400" y="65262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en-US" altLang="zh-CN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Confidential</a:t>
            </a:r>
            <a:r>
              <a:rPr lang="zh-CN" altLang="en-US" strike="noStrike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商业机密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83350" y="65262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506133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r>
              <a:rPr lang="en-US" altLang="zh-CN" strike="noStrike" noProof="1">
                <a:latin typeface="+mn-lt"/>
                <a:ea typeface="+mn-ea"/>
                <a:cs typeface="+mn-cs"/>
              </a:rPr>
              <a:t>©2024 RESNICS Technology. All rights reserved</a:t>
            </a:r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r>
              <a:rPr lang="en-US" altLang="zh-CN" strike="noStrike" noProof="1">
                <a:latin typeface="+mn-lt"/>
                <a:ea typeface="+mn-ea"/>
                <a:cs typeface="+mn-cs"/>
              </a:rPr>
              <a:t>Confidential</a:t>
            </a:r>
            <a:r>
              <a:rPr lang="zh-CN" altLang="en-US" strike="noStrike" noProof="1">
                <a:latin typeface="+mn-lt"/>
                <a:ea typeface="+mn-ea"/>
                <a:cs typeface="+mn-cs"/>
              </a:rPr>
              <a:t>商业机密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30C8824E-756C-48A8-9271-D212F06D54E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701203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r>
              <a:rPr lang="en-US" altLang="zh-CN" strike="noStrike" noProof="1">
                <a:latin typeface="+mn-lt"/>
                <a:ea typeface="+mn-ea"/>
                <a:cs typeface="+mn-cs"/>
              </a:rPr>
              <a:t>©2024 RESNICS Technology. All rights reserved</a:t>
            </a:r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r>
              <a:rPr lang="en-US" altLang="zh-CN" strike="noStrike" noProof="1">
                <a:latin typeface="+mn-lt"/>
                <a:ea typeface="+mn-ea"/>
                <a:cs typeface="+mn-cs"/>
              </a:rPr>
              <a:t>Confidential</a:t>
            </a:r>
            <a:r>
              <a:rPr lang="zh-CN" altLang="en-US" strike="noStrike" noProof="1">
                <a:latin typeface="+mn-lt"/>
                <a:ea typeface="+mn-ea"/>
                <a:cs typeface="+mn-cs"/>
              </a:rPr>
              <a:t>商业机密</a:t>
            </a:r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30C8824E-756C-48A8-9271-D212F06D54E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681271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r>
              <a:rPr lang="en-US" altLang="zh-CN" strike="noStrike" noProof="1">
                <a:latin typeface="+mn-lt"/>
                <a:ea typeface="+mn-ea"/>
                <a:cs typeface="+mn-cs"/>
              </a:rPr>
              <a:t>©2024 RESNICS Technology. All rights reserved</a:t>
            </a:r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r>
              <a:rPr lang="en-US" altLang="zh-CN" strike="noStrike" noProof="1">
                <a:latin typeface="+mn-lt"/>
                <a:ea typeface="+mn-ea"/>
                <a:cs typeface="+mn-cs"/>
              </a:rPr>
              <a:t>Confidential</a:t>
            </a:r>
            <a:r>
              <a:rPr lang="zh-CN" altLang="en-US" strike="noStrike" noProof="1">
                <a:latin typeface="+mn-lt"/>
                <a:ea typeface="+mn-ea"/>
                <a:cs typeface="+mn-cs"/>
              </a:rPr>
              <a:t>商业机密</a:t>
            </a:r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30C8824E-756C-48A8-9271-D212F06D54E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406737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r>
              <a:rPr lang="en-US" altLang="zh-CN" strike="noStrike" noProof="1">
                <a:latin typeface="+mn-lt"/>
                <a:ea typeface="+mn-ea"/>
                <a:cs typeface="+mn-cs"/>
              </a:rPr>
              <a:t>©2024 RESNICS Technology. All rights reserved</a:t>
            </a:r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r>
              <a:rPr lang="en-US" altLang="zh-CN" strike="noStrike" noProof="1">
                <a:latin typeface="+mn-lt"/>
                <a:ea typeface="+mn-ea"/>
                <a:cs typeface="+mn-cs"/>
              </a:rPr>
              <a:t>Confidential</a:t>
            </a:r>
            <a:r>
              <a:rPr lang="zh-CN" altLang="en-US" strike="noStrike" noProof="1">
                <a:latin typeface="+mn-lt"/>
                <a:ea typeface="+mn-ea"/>
                <a:cs typeface="+mn-cs"/>
              </a:rPr>
              <a:t>商业机密</a:t>
            </a:r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30C8824E-756C-48A8-9271-D212F06D54E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016172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r>
              <a:rPr lang="en-US" altLang="zh-CN" strike="noStrike" noProof="1">
                <a:latin typeface="+mn-lt"/>
                <a:ea typeface="+mn-ea"/>
                <a:cs typeface="+mn-cs"/>
              </a:rPr>
              <a:t>©2024 RESNICS Technology. All rights reserved</a:t>
            </a:r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r>
              <a:rPr lang="en-US" altLang="zh-CN" strike="noStrike" noProof="1">
                <a:latin typeface="+mn-lt"/>
                <a:ea typeface="+mn-ea"/>
                <a:cs typeface="+mn-cs"/>
              </a:rPr>
              <a:t>Confidential</a:t>
            </a:r>
            <a:r>
              <a:rPr lang="zh-CN" altLang="en-US" strike="noStrike" noProof="1">
                <a:latin typeface="+mn-lt"/>
                <a:ea typeface="+mn-ea"/>
                <a:cs typeface="+mn-cs"/>
              </a:rPr>
              <a:t>商业机密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30C8824E-756C-48A8-9271-D212F06D54E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72771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r>
              <a:rPr lang="en-US" altLang="zh-CN" strike="noStrike" noProof="1">
                <a:latin typeface="+mn-lt"/>
                <a:ea typeface="+mn-ea"/>
                <a:cs typeface="+mn-cs"/>
              </a:rPr>
              <a:t>©2024 RESNICS Technology. All rights reserved</a:t>
            </a:r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r>
              <a:rPr lang="en-US" altLang="zh-CN" strike="noStrike" noProof="1">
                <a:latin typeface="+mn-lt"/>
                <a:ea typeface="+mn-ea"/>
                <a:cs typeface="+mn-cs"/>
              </a:rPr>
              <a:t>Confidential</a:t>
            </a:r>
            <a:r>
              <a:rPr lang="zh-CN" altLang="en-US" strike="noStrike" noProof="1">
                <a:latin typeface="+mn-lt"/>
                <a:ea typeface="+mn-ea"/>
                <a:cs typeface="+mn-cs"/>
              </a:rPr>
              <a:t>商业机密</a:t>
            </a:r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30C8824E-756C-48A8-9271-D212F06D54E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73882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68582" y="324425"/>
            <a:ext cx="8746836" cy="787111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accent3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2pPr>
            <a:lvl3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3pPr>
            <a:lvl4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293254" y="6525926"/>
            <a:ext cx="3745346" cy="365125"/>
          </a:xfrm>
        </p:spPr>
        <p:txBody>
          <a:bodyPr/>
          <a:lstStyle>
            <a:lvl1pPr>
              <a:defRPr sz="1000">
                <a:solidFill>
                  <a:schemeClr val="bg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en-US" altLang="zh-CN" dirty="0"/>
              <a:t>©2024 RESNICS Technology. All rights reserved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9296400" y="6525925"/>
            <a:ext cx="4114800" cy="365125"/>
          </a:xfrm>
        </p:spPr>
        <p:txBody>
          <a:bodyPr/>
          <a:lstStyle>
            <a:lvl1pPr>
              <a:defRPr sz="10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Confidential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商业机密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83927" y="6525927"/>
            <a:ext cx="2743200" cy="365125"/>
          </a:xfrm>
        </p:spPr>
        <p:txBody>
          <a:bodyPr/>
          <a:lstStyle>
            <a:lvl1pPr>
              <a:defRPr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hf sldNum="0"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r>
              <a:rPr lang="en-US" altLang="zh-CN" strike="noStrike" noProof="1">
                <a:latin typeface="+mn-lt"/>
                <a:ea typeface="+mn-ea"/>
                <a:cs typeface="+mn-cs"/>
              </a:rPr>
              <a:t>©2024 RESNICS Technology. All rights reserved</a:t>
            </a:r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r>
              <a:rPr lang="en-US" altLang="zh-CN" strike="noStrike" noProof="1">
                <a:latin typeface="+mn-lt"/>
                <a:ea typeface="+mn-ea"/>
                <a:cs typeface="+mn-cs"/>
              </a:rPr>
              <a:t>Confidential</a:t>
            </a:r>
            <a:r>
              <a:rPr lang="zh-CN" altLang="en-US" strike="noStrike" noProof="1">
                <a:latin typeface="+mn-lt"/>
                <a:ea typeface="+mn-ea"/>
                <a:cs typeface="+mn-cs"/>
              </a:rPr>
              <a:t>商业机密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30C8824E-756C-48A8-9271-D212F06D54E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3206043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二级</a:t>
            </a:r>
          </a:p>
          <a:p>
            <a:pPr lvl="2" fontAlgn="auto"/>
            <a:r>
              <a:rPr lang="zh-CN" altLang="en-US" strike="noStrike" noProof="1"/>
              <a:t>三级</a:t>
            </a:r>
          </a:p>
          <a:p>
            <a:pPr lvl="3" fontAlgn="auto"/>
            <a:r>
              <a:rPr lang="zh-CN" altLang="en-US" strike="noStrike" noProof="1"/>
              <a:t>四级</a:t>
            </a:r>
          </a:p>
          <a:p>
            <a:pPr lvl="4" fontAlgn="auto"/>
            <a:r>
              <a:rPr lang="zh-CN" altLang="en-US" strike="noStrike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r>
              <a:rPr lang="en-US" altLang="zh-CN" strike="noStrike" noProof="1">
                <a:latin typeface="+mn-lt"/>
                <a:ea typeface="+mn-ea"/>
                <a:cs typeface="+mn-cs"/>
              </a:rPr>
              <a:t>©2024 RESNICS Technology. All rights reserved</a:t>
            </a:r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r>
              <a:rPr lang="en-US" altLang="zh-CN" strike="noStrike" noProof="1">
                <a:latin typeface="+mn-lt"/>
                <a:ea typeface="+mn-ea"/>
                <a:cs typeface="+mn-cs"/>
              </a:rPr>
              <a:t>Confidential</a:t>
            </a:r>
            <a:r>
              <a:rPr lang="zh-CN" altLang="en-US" strike="noStrike" noProof="1">
                <a:latin typeface="+mn-lt"/>
                <a:ea typeface="+mn-ea"/>
                <a:cs typeface="+mn-cs"/>
              </a:rPr>
              <a:t>商业机密</a:t>
            </a:r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30C8824E-756C-48A8-9271-D212F06D54E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89939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4FAA2-6DD0-45C6-AB7F-5789CED7EDD2}" type="datetime1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Confidential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商业机密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24E-756C-48A8-9271-D212F06D54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A7E66-CFDE-4C39-89BD-8F453C7DDE7B}" type="datetime1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Confidential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商业机密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24E-756C-48A8-9271-D212F06D54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224B2-6A0B-4C8A-A1E9-0EBCAEB56A3A}" type="datetime1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Confidential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商业机密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24E-756C-48A8-9271-D212F06D54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D1A56-A9A2-4FE1-B459-50F7A68481D0}" type="datetime1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Confidential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商业机密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24E-756C-48A8-9271-D212F06D54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F8D86-500D-4D66-8408-8D92C85E230E}" type="datetime1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Confidential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商业机密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24E-756C-48A8-9271-D212F06D54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D7162-0EA0-4A6F-8757-797122F56182}" type="datetime1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Confidential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商业机密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24E-756C-48A8-9271-D212F06D54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0F39B-1B55-4CDA-AD96-EDE70B9E8D76}" type="datetime1">
              <a:rPr lang="zh-CN" altLang="en-US" smtClean="0"/>
              <a:t>2024/11/8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Confidential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商业机密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824E-756C-48A8-9271-D212F06D54E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fld id="{A18D0F12-6705-49EC-9241-C16E0BA6C838}" type="datetime1">
              <a:rPr lang="zh-CN" altLang="en-US" smtClean="0"/>
              <a:pPr/>
              <a:t>2024/11/8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Confidential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商业机密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fld id="{30C8824E-756C-48A8-9271-D212F06D54E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think-cell data - do not delete" hidden="1"/>
          <p:cNvGraphicFramePr>
            <a:graphicFrameLocks noChangeAspect="1"/>
          </p:cNvGraphicFramePr>
          <p:nvPr userDrawn="1">
            <p:custDataLst>
              <p:tags r:id="rId1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5715" imgH="5715" progId="TCLayout.ActiveDocument.1">
                  <p:embed/>
                </p:oleObj>
              </mc:Choice>
              <mc:Fallback>
                <p:oleObj r:id="rId13" imgW="5715" imgH="5715" progId="TCLayout.ActiveDocument.1">
                  <p:embed/>
                  <p:pic>
                    <p:nvPicPr>
                      <p:cNvPr id="1026" name="think-cell data - do not delete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文本占位符 3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r>
              <a:rPr lang="en-US" altLang="zh-CN" strike="noStrike" noProof="1">
                <a:latin typeface="+mn-lt"/>
                <a:ea typeface="+mn-ea"/>
                <a:cs typeface="+mn-cs"/>
              </a:rPr>
              <a:t>©2024 RESNICS Technology. All rights reserved</a:t>
            </a:r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r>
              <a:rPr lang="en-US" altLang="zh-CN" strike="noStrike" noProof="1">
                <a:latin typeface="+mn-lt"/>
                <a:ea typeface="+mn-ea"/>
                <a:cs typeface="+mn-cs"/>
              </a:rPr>
              <a:t>Confidential</a:t>
            </a:r>
            <a:r>
              <a:rPr lang="zh-CN" altLang="en-US" strike="noStrike" noProof="1">
                <a:latin typeface="+mn-lt"/>
                <a:ea typeface="+mn-ea"/>
                <a:cs typeface="+mn-cs"/>
              </a:rPr>
              <a:t>商业机密</a:t>
            </a:r>
            <a:endParaRPr lang="zh-CN" altLang="en-US" strike="noStrike" noProof="1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30C8824E-756C-48A8-9271-D212F06D54ED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693997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tags" Target="../tags/tag21.xml"/><Relationship Id="rId7" Type="http://schemas.openxmlformats.org/officeDocument/2006/relationships/diagramData" Target="../diagrams/data1.xml"/><Relationship Id="rId12" Type="http://schemas.openxmlformats.org/officeDocument/2006/relationships/image" Target="../media/image27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6.png"/><Relationship Id="rId11" Type="http://schemas.microsoft.com/office/2007/relationships/diagramDrawing" Target="../diagrams/drawing1.xml"/><Relationship Id="rId5" Type="http://schemas.openxmlformats.org/officeDocument/2006/relationships/slideLayout" Target="../slideLayouts/slideLayout2.xml"/><Relationship Id="rId10" Type="http://schemas.openxmlformats.org/officeDocument/2006/relationships/diagramColors" Target="../diagrams/colors1.xml"/><Relationship Id="rId4" Type="http://schemas.openxmlformats.org/officeDocument/2006/relationships/tags" Target="../tags/tag22.xml"/><Relationship Id="rId9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customXml" Target="../ink/ink3.xml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customXml" Target="../ink/ink1.xml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image" Target="../media/image13.png"/><Relationship Id="rId26" Type="http://schemas.openxmlformats.org/officeDocument/2006/relationships/image" Target="../media/image19.png"/><Relationship Id="rId3" Type="http://schemas.openxmlformats.org/officeDocument/2006/relationships/tags" Target="../tags/tag6.xml"/><Relationship Id="rId21" Type="http://schemas.openxmlformats.org/officeDocument/2006/relationships/image" Target="../media/image3.emf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notesSlide" Target="../notesSlides/notesSlide2.xml"/><Relationship Id="rId25" Type="http://schemas.openxmlformats.org/officeDocument/2006/relationships/image" Target="../media/image18.png"/><Relationship Id="rId2" Type="http://schemas.openxmlformats.org/officeDocument/2006/relationships/tags" Target="../tags/tag5.xml"/><Relationship Id="rId16" Type="http://schemas.openxmlformats.org/officeDocument/2006/relationships/slideLayout" Target="../slideLayouts/slideLayout13.xml"/><Relationship Id="rId20" Type="http://schemas.openxmlformats.org/officeDocument/2006/relationships/oleObject" Target="../embeddings/oleObject3.bin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image" Target="../media/image17.png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image" Target="../media/image16.png"/><Relationship Id="rId10" Type="http://schemas.openxmlformats.org/officeDocument/2006/relationships/tags" Target="../tags/tag13.xml"/><Relationship Id="rId19" Type="http://schemas.openxmlformats.org/officeDocument/2006/relationships/image" Target="../media/image14.jpe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76801" y="3725403"/>
            <a:ext cx="7315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-1" dirty="0">
                <a:solidFill>
                  <a:srgbClr val="385F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领先的数据处理芯片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267" y="2721114"/>
            <a:ext cx="700772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sz="48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DPU--</a:t>
            </a:r>
            <a:r>
              <a:rPr lang="zh-CN" altLang="en-US" sz="48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可编程网络</a:t>
            </a:r>
            <a:r>
              <a:rPr lang="en-US" altLang="zh-CN" sz="48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zh-CN" altLang="en-US" sz="4800" b="1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7B4E52-7953-3C53-5D84-2344BF9C0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802" y="414991"/>
            <a:ext cx="8746836" cy="78711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实测数据：基于国产服务器</a:t>
            </a:r>
          </a:p>
        </p:txBody>
      </p:sp>
      <p:sp>
        <p:nvSpPr>
          <p:cNvPr id="6" name="TextBox 19">
            <a:extLst>
              <a:ext uri="{FF2B5EF4-FFF2-40B4-BE49-F238E27FC236}">
                <a16:creationId xmlns:a16="http://schemas.microsoft.com/office/drawing/2014/main" id="{85B48477-401F-C454-9EAA-B1752D1D55D2}"/>
              </a:ext>
            </a:extLst>
          </p:cNvPr>
          <p:cNvSpPr txBox="1"/>
          <p:nvPr/>
        </p:nvSpPr>
        <p:spPr>
          <a:xfrm>
            <a:off x="2985239" y="5420039"/>
            <a:ext cx="6017559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b="1" dirty="0">
                <a:solidFill>
                  <a:srgbClr val="3A61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在飞腾</a:t>
            </a:r>
            <a:r>
              <a:rPr lang="en-US" altLang="zh-CN" sz="1600" b="1" dirty="0">
                <a:solidFill>
                  <a:srgbClr val="3A61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2000+</a:t>
            </a:r>
            <a:r>
              <a:rPr lang="zh-CN" altLang="en-US" sz="1600" b="1" dirty="0">
                <a:solidFill>
                  <a:srgbClr val="3A61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服务器上，模拟</a:t>
            </a:r>
            <a:r>
              <a:rPr lang="en-US" altLang="zh-CN" sz="1600" b="1" dirty="0" err="1">
                <a:solidFill>
                  <a:srgbClr val="3A61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VxLAN</a:t>
            </a:r>
            <a:r>
              <a:rPr lang="zh-CN" altLang="en-US" sz="1600" b="1" dirty="0">
                <a:solidFill>
                  <a:srgbClr val="3A61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隧道场景下网关功能卸载，</a:t>
            </a:r>
            <a:endParaRPr lang="en-US" altLang="zh-CN" sz="1600" b="1" dirty="0">
              <a:solidFill>
                <a:srgbClr val="3A61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b="1" dirty="0">
                <a:solidFill>
                  <a:srgbClr val="3A61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系统的转发性能提升了</a:t>
            </a:r>
            <a:r>
              <a:rPr lang="en-US" altLang="zh-CN" sz="1600" b="1" dirty="0">
                <a:solidFill>
                  <a:srgbClr val="3A61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rgbClr val="3A61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倍，服务器的负载降低为原来的</a:t>
            </a:r>
            <a:r>
              <a:rPr lang="en-US" altLang="zh-CN" sz="1600" b="1" dirty="0">
                <a:solidFill>
                  <a:srgbClr val="3A61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600" b="1" dirty="0">
                <a:solidFill>
                  <a:srgbClr val="3A61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>
              <a:solidFill>
                <a:srgbClr val="3A61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27D50793-FE98-55D4-507C-64D979F499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2539462"/>
              </p:ext>
            </p:extLst>
          </p:nvPr>
        </p:nvGraphicFramePr>
        <p:xfrm>
          <a:off x="727930" y="1211246"/>
          <a:ext cx="5114070" cy="2040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1176D6F7-FC1E-367E-D2E9-FC5CD9E7F1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723772"/>
              </p:ext>
            </p:extLst>
          </p:nvPr>
        </p:nvGraphicFramePr>
        <p:xfrm>
          <a:off x="5935568" y="3440311"/>
          <a:ext cx="5288975" cy="2206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C56405C1-48FE-693D-202E-73A2068F98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970536"/>
              </p:ext>
            </p:extLst>
          </p:nvPr>
        </p:nvGraphicFramePr>
        <p:xfrm>
          <a:off x="6336432" y="1174670"/>
          <a:ext cx="4965552" cy="2040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20317335-9654-936A-2A51-C9A59DB210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4821232"/>
              </p:ext>
            </p:extLst>
          </p:nvPr>
        </p:nvGraphicFramePr>
        <p:xfrm>
          <a:off x="293254" y="3397114"/>
          <a:ext cx="5677240" cy="2206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1216033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84458-B467-D16D-2762-4E5CBF191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465" y="371461"/>
            <a:ext cx="8746836" cy="787111"/>
          </a:xfrm>
        </p:spPr>
        <p:txBody>
          <a:bodyPr/>
          <a:lstStyle/>
          <a:p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NAT+Load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Blanace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1026" name="Picture 2" descr="Why Load Balancing is Important? and How it will help your Business?">
            <a:extLst>
              <a:ext uri="{FF2B5EF4-FFF2-40B4-BE49-F238E27FC236}">
                <a16:creationId xmlns:a16="http://schemas.microsoft.com/office/drawing/2014/main" id="{B590784A-D771-27F5-4EE7-39F8690168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63" y="1822184"/>
            <a:ext cx="6565900" cy="3693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4E910C1E-195D-3E27-6E95-443743FE0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7503426"/>
              </p:ext>
            </p:extLst>
          </p:nvPr>
        </p:nvGraphicFramePr>
        <p:xfrm>
          <a:off x="7502869" y="1738217"/>
          <a:ext cx="3749432" cy="3687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F0C0CD9E-5819-23F7-AA64-367F067998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84546" y="3677987"/>
            <a:ext cx="762971" cy="455321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94E5AF61-716F-5702-F279-B4F3D5FE48F7}"/>
              </a:ext>
            </a:extLst>
          </p:cNvPr>
          <p:cNvSpPr/>
          <p:nvPr/>
        </p:nvSpPr>
        <p:spPr>
          <a:xfrm>
            <a:off x="608678" y="1726545"/>
            <a:ext cx="1911927" cy="846244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320F3-C633-EF4D-7E21-8BF511CCD1B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21677" y="2496954"/>
            <a:ext cx="762971" cy="45532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21E838C-875F-6660-1CF8-33BB8825C3B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05370" y="3452611"/>
            <a:ext cx="762971" cy="45532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50AB365-E6DB-DED7-3D64-89DFA676204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32802" y="4452672"/>
            <a:ext cx="762971" cy="4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857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1DBC-FE28-0A47-87B1-0B0E4CC4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741" y="389908"/>
            <a:ext cx="8746836" cy="78711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可编程硬件数据通路</a:t>
            </a:r>
            <a:endParaRPr lang="x-none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5" name="矩形 31">
            <a:extLst>
              <a:ext uri="{FF2B5EF4-FFF2-40B4-BE49-F238E27FC236}">
                <a16:creationId xmlns:a16="http://schemas.microsoft.com/office/drawing/2014/main" id="{A2D87EDC-B9B2-224A-99C7-FCBFACA8B2AB}"/>
              </a:ext>
            </a:extLst>
          </p:cNvPr>
          <p:cNvSpPr/>
          <p:nvPr/>
        </p:nvSpPr>
        <p:spPr>
          <a:xfrm>
            <a:off x="1512978" y="2117273"/>
            <a:ext cx="2538874" cy="1747517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kumimoji="1" lang="zh-CN" altLang="en-US" sz="12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圆角矩形 24">
            <a:extLst>
              <a:ext uri="{FF2B5EF4-FFF2-40B4-BE49-F238E27FC236}">
                <a16:creationId xmlns:a16="http://schemas.microsoft.com/office/drawing/2014/main" id="{EA089D57-430F-8544-AA03-FC18E186DCA9}"/>
              </a:ext>
            </a:extLst>
          </p:cNvPr>
          <p:cNvSpPr/>
          <p:nvPr/>
        </p:nvSpPr>
        <p:spPr>
          <a:xfrm>
            <a:off x="1761173" y="2364072"/>
            <a:ext cx="468000" cy="626961"/>
          </a:xfrm>
          <a:prstGeom prst="roundRect">
            <a:avLst>
              <a:gd name="adj" fmla="val 5342"/>
            </a:avLst>
          </a:prstGeom>
          <a:solidFill>
            <a:srgbClr val="56BDC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读取指令</a:t>
            </a:r>
          </a:p>
        </p:txBody>
      </p:sp>
      <p:sp>
        <p:nvSpPr>
          <p:cNvPr id="47" name="圆角矩形 25">
            <a:extLst>
              <a:ext uri="{FF2B5EF4-FFF2-40B4-BE49-F238E27FC236}">
                <a16:creationId xmlns:a16="http://schemas.microsoft.com/office/drawing/2014/main" id="{979A9B2A-D998-5740-85C6-B4579CF5A34B}"/>
              </a:ext>
            </a:extLst>
          </p:cNvPr>
          <p:cNvSpPr/>
          <p:nvPr/>
        </p:nvSpPr>
        <p:spPr>
          <a:xfrm>
            <a:off x="2286001" y="2704667"/>
            <a:ext cx="468000" cy="626961"/>
          </a:xfrm>
          <a:prstGeom prst="roundRect">
            <a:avLst>
              <a:gd name="adj" fmla="val 5342"/>
            </a:avLst>
          </a:prstGeom>
          <a:solidFill>
            <a:srgbClr val="3960A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字段提取</a:t>
            </a:r>
          </a:p>
        </p:txBody>
      </p:sp>
      <p:sp>
        <p:nvSpPr>
          <p:cNvPr id="48" name="圆角矩形 26">
            <a:extLst>
              <a:ext uri="{FF2B5EF4-FFF2-40B4-BE49-F238E27FC236}">
                <a16:creationId xmlns:a16="http://schemas.microsoft.com/office/drawing/2014/main" id="{84865592-4F83-8A4D-AC62-946269BAE524}"/>
              </a:ext>
            </a:extLst>
          </p:cNvPr>
          <p:cNvSpPr/>
          <p:nvPr/>
        </p:nvSpPr>
        <p:spPr>
          <a:xfrm>
            <a:off x="2810829" y="2704667"/>
            <a:ext cx="468000" cy="626961"/>
          </a:xfrm>
          <a:prstGeom prst="roundRect">
            <a:avLst>
              <a:gd name="adj" fmla="val 5342"/>
            </a:avLst>
          </a:prstGeom>
          <a:solidFill>
            <a:srgbClr val="3960A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字段匹配</a:t>
            </a:r>
          </a:p>
        </p:txBody>
      </p:sp>
      <p:sp>
        <p:nvSpPr>
          <p:cNvPr id="49" name="圆角矩形 27">
            <a:extLst>
              <a:ext uri="{FF2B5EF4-FFF2-40B4-BE49-F238E27FC236}">
                <a16:creationId xmlns:a16="http://schemas.microsoft.com/office/drawing/2014/main" id="{C0B70CEB-3433-7241-8924-6338FCC8342D}"/>
              </a:ext>
            </a:extLst>
          </p:cNvPr>
          <p:cNvSpPr/>
          <p:nvPr/>
        </p:nvSpPr>
        <p:spPr>
          <a:xfrm>
            <a:off x="3335657" y="2364072"/>
            <a:ext cx="468000" cy="626961"/>
          </a:xfrm>
          <a:prstGeom prst="roundRect">
            <a:avLst>
              <a:gd name="adj" fmla="val 5342"/>
            </a:avLst>
          </a:prstGeom>
          <a:solidFill>
            <a:srgbClr val="3960A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分支预测</a:t>
            </a:r>
          </a:p>
        </p:txBody>
      </p:sp>
      <p:sp>
        <p:nvSpPr>
          <p:cNvPr id="50" name="圆角矩形 28">
            <a:extLst>
              <a:ext uri="{FF2B5EF4-FFF2-40B4-BE49-F238E27FC236}">
                <a16:creationId xmlns:a16="http://schemas.microsoft.com/office/drawing/2014/main" id="{A5945242-C8D2-024A-BDB2-BB5B21E483A5}"/>
              </a:ext>
            </a:extLst>
          </p:cNvPr>
          <p:cNvSpPr/>
          <p:nvPr/>
        </p:nvSpPr>
        <p:spPr>
          <a:xfrm>
            <a:off x="3335657" y="3018148"/>
            <a:ext cx="468000" cy="626961"/>
          </a:xfrm>
          <a:prstGeom prst="roundRect">
            <a:avLst>
              <a:gd name="adj" fmla="val 5342"/>
            </a:avLst>
          </a:prstGeom>
          <a:solidFill>
            <a:srgbClr val="3960A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结果解析</a:t>
            </a:r>
          </a:p>
        </p:txBody>
      </p:sp>
      <p:cxnSp>
        <p:nvCxnSpPr>
          <p:cNvPr id="51" name="肘形连接符 7">
            <a:extLst>
              <a:ext uri="{FF2B5EF4-FFF2-40B4-BE49-F238E27FC236}">
                <a16:creationId xmlns:a16="http://schemas.microsoft.com/office/drawing/2014/main" id="{B041EECD-07CC-4C4D-9607-72FA5E85505C}"/>
              </a:ext>
            </a:extLst>
          </p:cNvPr>
          <p:cNvCxnSpPr>
            <a:cxnSpLocks/>
          </p:cNvCxnSpPr>
          <p:nvPr/>
        </p:nvCxnSpPr>
        <p:spPr>
          <a:xfrm rot="10800000">
            <a:off x="2229173" y="2534371"/>
            <a:ext cx="1106484" cy="1"/>
          </a:xfrm>
          <a:prstGeom prst="bentConnector3">
            <a:avLst>
              <a:gd name="adj1" fmla="val 50000"/>
            </a:avLst>
          </a:prstGeom>
          <a:ln>
            <a:solidFill>
              <a:srgbClr val="3960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36">
            <a:extLst>
              <a:ext uri="{FF2B5EF4-FFF2-40B4-BE49-F238E27FC236}">
                <a16:creationId xmlns:a16="http://schemas.microsoft.com/office/drawing/2014/main" id="{B0FC094E-191B-904B-A3A5-BA97B2EBD01A}"/>
              </a:ext>
            </a:extLst>
          </p:cNvPr>
          <p:cNvSpPr/>
          <p:nvPr/>
        </p:nvSpPr>
        <p:spPr>
          <a:xfrm>
            <a:off x="1761173" y="3018147"/>
            <a:ext cx="468000" cy="626961"/>
          </a:xfrm>
          <a:prstGeom prst="roundRect">
            <a:avLst>
              <a:gd name="adj" fmla="val 5342"/>
            </a:avLst>
          </a:prstGeom>
          <a:solidFill>
            <a:srgbClr val="3960A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</a:p>
        </p:txBody>
      </p:sp>
      <p:cxnSp>
        <p:nvCxnSpPr>
          <p:cNvPr id="53" name="肘形连接符 40">
            <a:extLst>
              <a:ext uri="{FF2B5EF4-FFF2-40B4-BE49-F238E27FC236}">
                <a16:creationId xmlns:a16="http://schemas.microsoft.com/office/drawing/2014/main" id="{024F7DBD-AFC4-BD40-AB6F-D6C3DAF9A1F2}"/>
              </a:ext>
            </a:extLst>
          </p:cNvPr>
          <p:cNvCxnSpPr>
            <a:cxnSpLocks/>
          </p:cNvCxnSpPr>
          <p:nvPr/>
        </p:nvCxnSpPr>
        <p:spPr>
          <a:xfrm rot="10800000">
            <a:off x="654689" y="3339901"/>
            <a:ext cx="1106484" cy="1"/>
          </a:xfrm>
          <a:prstGeom prst="bentConnector3">
            <a:avLst>
              <a:gd name="adj1" fmla="val 50000"/>
            </a:avLst>
          </a:prstGeom>
          <a:ln w="19050">
            <a:solidFill>
              <a:srgbClr val="3960A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41">
            <a:extLst>
              <a:ext uri="{FF2B5EF4-FFF2-40B4-BE49-F238E27FC236}">
                <a16:creationId xmlns:a16="http://schemas.microsoft.com/office/drawing/2014/main" id="{9B3ED6E0-569F-9C4D-B095-87269A77F930}"/>
              </a:ext>
            </a:extLst>
          </p:cNvPr>
          <p:cNvCxnSpPr>
            <a:cxnSpLocks/>
          </p:cNvCxnSpPr>
          <p:nvPr/>
        </p:nvCxnSpPr>
        <p:spPr>
          <a:xfrm rot="10800000">
            <a:off x="3803657" y="3331626"/>
            <a:ext cx="1106484" cy="1"/>
          </a:xfrm>
          <a:prstGeom prst="bentConnector3">
            <a:avLst>
              <a:gd name="adj1" fmla="val 50000"/>
            </a:avLst>
          </a:prstGeom>
          <a:ln w="19050">
            <a:solidFill>
              <a:srgbClr val="3960A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14">
            <a:extLst>
              <a:ext uri="{FF2B5EF4-FFF2-40B4-BE49-F238E27FC236}">
                <a16:creationId xmlns:a16="http://schemas.microsoft.com/office/drawing/2014/main" id="{A1AABE46-A699-5945-AEBA-E0E1657E0B03}"/>
              </a:ext>
            </a:extLst>
          </p:cNvPr>
          <p:cNvGrpSpPr/>
          <p:nvPr/>
        </p:nvGrpSpPr>
        <p:grpSpPr>
          <a:xfrm>
            <a:off x="4675651" y="2117267"/>
            <a:ext cx="2438400" cy="1747517"/>
            <a:chOff x="6512560" y="2316474"/>
            <a:chExt cx="2438400" cy="1747517"/>
          </a:xfrm>
        </p:grpSpPr>
        <p:sp>
          <p:nvSpPr>
            <p:cNvPr id="56" name="圆角矩形 42">
              <a:extLst>
                <a:ext uri="{FF2B5EF4-FFF2-40B4-BE49-F238E27FC236}">
                  <a16:creationId xmlns:a16="http://schemas.microsoft.com/office/drawing/2014/main" id="{949B875C-4D74-9B45-BA51-2F619E0E27DC}"/>
                </a:ext>
              </a:extLst>
            </p:cNvPr>
            <p:cNvSpPr/>
            <p:nvPr/>
          </p:nvSpPr>
          <p:spPr>
            <a:xfrm>
              <a:off x="6739614" y="3221019"/>
              <a:ext cx="468000" cy="626961"/>
            </a:xfrm>
            <a:prstGeom prst="roundRect">
              <a:avLst>
                <a:gd name="adj" fmla="val 5342"/>
              </a:avLst>
            </a:prstGeom>
            <a:solidFill>
              <a:srgbClr val="56BDC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</a:t>
              </a:r>
            </a:p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</a:t>
              </a:r>
            </a:p>
          </p:txBody>
        </p:sp>
        <p:sp>
          <p:nvSpPr>
            <p:cNvPr id="57" name="圆角矩形 43">
              <a:extLst>
                <a:ext uri="{FF2B5EF4-FFF2-40B4-BE49-F238E27FC236}">
                  <a16:creationId xmlns:a16="http://schemas.microsoft.com/office/drawing/2014/main" id="{E0AE18E8-7C77-C346-9847-AC54020943DD}"/>
                </a:ext>
              </a:extLst>
            </p:cNvPr>
            <p:cNvSpPr/>
            <p:nvPr/>
          </p:nvSpPr>
          <p:spPr>
            <a:xfrm>
              <a:off x="7245118" y="3221020"/>
              <a:ext cx="468000" cy="626961"/>
            </a:xfrm>
            <a:prstGeom prst="roundRect">
              <a:avLst>
                <a:gd name="adj" fmla="val 5342"/>
              </a:avLst>
            </a:prstGeom>
            <a:solidFill>
              <a:srgbClr val="3960A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哈希计算</a:t>
              </a:r>
            </a:p>
          </p:txBody>
        </p:sp>
        <p:sp>
          <p:nvSpPr>
            <p:cNvPr id="58" name="圆角矩形 46">
              <a:extLst>
                <a:ext uri="{FF2B5EF4-FFF2-40B4-BE49-F238E27FC236}">
                  <a16:creationId xmlns:a16="http://schemas.microsoft.com/office/drawing/2014/main" id="{116CC415-90BF-F14F-B9A5-98966EE56088}"/>
                </a:ext>
              </a:extLst>
            </p:cNvPr>
            <p:cNvSpPr/>
            <p:nvPr/>
          </p:nvSpPr>
          <p:spPr>
            <a:xfrm>
              <a:off x="7757647" y="3221019"/>
              <a:ext cx="468000" cy="626961"/>
            </a:xfrm>
            <a:prstGeom prst="roundRect">
              <a:avLst>
                <a:gd name="adj" fmla="val 5342"/>
              </a:avLst>
            </a:prstGeom>
            <a:solidFill>
              <a:srgbClr val="56BDC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流表缓存</a:t>
              </a:r>
            </a:p>
          </p:txBody>
        </p:sp>
        <p:sp>
          <p:nvSpPr>
            <p:cNvPr id="59" name="圆角矩形 49">
              <a:extLst>
                <a:ext uri="{FF2B5EF4-FFF2-40B4-BE49-F238E27FC236}">
                  <a16:creationId xmlns:a16="http://schemas.microsoft.com/office/drawing/2014/main" id="{32DC55F8-52F4-CA41-80D0-FF0A48388E52}"/>
                </a:ext>
              </a:extLst>
            </p:cNvPr>
            <p:cNvSpPr/>
            <p:nvPr/>
          </p:nvSpPr>
          <p:spPr>
            <a:xfrm>
              <a:off x="7757647" y="2556078"/>
              <a:ext cx="468000" cy="626961"/>
            </a:xfrm>
            <a:prstGeom prst="roundRect">
              <a:avLst>
                <a:gd name="adj" fmla="val 5342"/>
              </a:avLst>
            </a:prstGeom>
            <a:solidFill>
              <a:srgbClr val="56BDC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spc="-1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DDR</a:t>
              </a:r>
            </a:p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流表</a:t>
              </a:r>
            </a:p>
          </p:txBody>
        </p:sp>
        <p:sp>
          <p:nvSpPr>
            <p:cNvPr id="60" name="矩形 53">
              <a:extLst>
                <a:ext uri="{FF2B5EF4-FFF2-40B4-BE49-F238E27FC236}">
                  <a16:creationId xmlns:a16="http://schemas.microsoft.com/office/drawing/2014/main" id="{CA730AAC-5D45-DA40-A4E1-221EBF1DCD55}"/>
                </a:ext>
              </a:extLst>
            </p:cNvPr>
            <p:cNvSpPr/>
            <p:nvPr/>
          </p:nvSpPr>
          <p:spPr>
            <a:xfrm>
              <a:off x="6512560" y="2316474"/>
              <a:ext cx="2438400" cy="1747517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zh-CN" altLang="en-US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圆角矩形 54">
              <a:extLst>
                <a:ext uri="{FF2B5EF4-FFF2-40B4-BE49-F238E27FC236}">
                  <a16:creationId xmlns:a16="http://schemas.microsoft.com/office/drawing/2014/main" id="{CCFECC32-8A06-064F-A806-3A575E6FBEA3}"/>
                </a:ext>
              </a:extLst>
            </p:cNvPr>
            <p:cNvSpPr/>
            <p:nvPr/>
          </p:nvSpPr>
          <p:spPr>
            <a:xfrm>
              <a:off x="8270176" y="3221018"/>
              <a:ext cx="468000" cy="626961"/>
            </a:xfrm>
            <a:prstGeom prst="roundRect">
              <a:avLst>
                <a:gd name="adj" fmla="val 5342"/>
              </a:avLst>
            </a:prstGeom>
            <a:solidFill>
              <a:srgbClr val="3960A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异常处理</a:t>
              </a:r>
            </a:p>
          </p:txBody>
        </p:sp>
      </p:grpSp>
      <p:sp>
        <p:nvSpPr>
          <p:cNvPr id="62" name="文本框 55">
            <a:extLst>
              <a:ext uri="{FF2B5EF4-FFF2-40B4-BE49-F238E27FC236}">
                <a16:creationId xmlns:a16="http://schemas.microsoft.com/office/drawing/2014/main" id="{397C4984-B7C7-6846-BC62-3A3E563C5A2F}"/>
              </a:ext>
            </a:extLst>
          </p:cNvPr>
          <p:cNvSpPr txBox="1"/>
          <p:nvPr/>
        </p:nvSpPr>
        <p:spPr>
          <a:xfrm>
            <a:off x="1723239" y="1764241"/>
            <a:ext cx="2061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P4 Parser</a:t>
            </a:r>
            <a:endParaRPr kumimoji="1"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58">
            <a:extLst>
              <a:ext uri="{FF2B5EF4-FFF2-40B4-BE49-F238E27FC236}">
                <a16:creationId xmlns:a16="http://schemas.microsoft.com/office/drawing/2014/main" id="{AF0544B1-E582-C244-8F1E-1B3FD74982E9}"/>
              </a:ext>
            </a:extLst>
          </p:cNvPr>
          <p:cNvGrpSpPr/>
          <p:nvPr/>
        </p:nvGrpSpPr>
        <p:grpSpPr>
          <a:xfrm>
            <a:off x="7787960" y="2117267"/>
            <a:ext cx="2438400" cy="1747517"/>
            <a:chOff x="6512560" y="2316474"/>
            <a:chExt cx="2438400" cy="1747517"/>
          </a:xfrm>
        </p:grpSpPr>
        <p:sp>
          <p:nvSpPr>
            <p:cNvPr id="64" name="圆角矩形 59">
              <a:extLst>
                <a:ext uri="{FF2B5EF4-FFF2-40B4-BE49-F238E27FC236}">
                  <a16:creationId xmlns:a16="http://schemas.microsoft.com/office/drawing/2014/main" id="{75D70068-B11B-6D4F-BA22-AA4A2C842FDA}"/>
                </a:ext>
              </a:extLst>
            </p:cNvPr>
            <p:cNvSpPr/>
            <p:nvPr/>
          </p:nvSpPr>
          <p:spPr>
            <a:xfrm>
              <a:off x="6739614" y="3221019"/>
              <a:ext cx="468000" cy="626961"/>
            </a:xfrm>
            <a:prstGeom prst="roundRect">
              <a:avLst>
                <a:gd name="adj" fmla="val 5342"/>
              </a:avLst>
            </a:prstGeom>
            <a:solidFill>
              <a:srgbClr val="3960A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规则</a:t>
              </a:r>
              <a:endParaRPr kumimoji="1"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检查</a:t>
              </a:r>
            </a:p>
          </p:txBody>
        </p:sp>
        <p:sp>
          <p:nvSpPr>
            <p:cNvPr id="65" name="圆角矩形 69">
              <a:extLst>
                <a:ext uri="{FF2B5EF4-FFF2-40B4-BE49-F238E27FC236}">
                  <a16:creationId xmlns:a16="http://schemas.microsoft.com/office/drawing/2014/main" id="{DD77C7F0-2E8D-3D41-A666-F3F6CE5AA3CD}"/>
                </a:ext>
              </a:extLst>
            </p:cNvPr>
            <p:cNvSpPr/>
            <p:nvPr/>
          </p:nvSpPr>
          <p:spPr>
            <a:xfrm>
              <a:off x="7245118" y="3221020"/>
              <a:ext cx="468000" cy="626961"/>
            </a:xfrm>
            <a:prstGeom prst="roundRect">
              <a:avLst>
                <a:gd name="adj" fmla="val 5342"/>
              </a:avLst>
            </a:prstGeom>
            <a:solidFill>
              <a:srgbClr val="3960A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帧头删除</a:t>
              </a:r>
            </a:p>
          </p:txBody>
        </p:sp>
        <p:sp>
          <p:nvSpPr>
            <p:cNvPr id="66" name="圆角矩形 70">
              <a:extLst>
                <a:ext uri="{FF2B5EF4-FFF2-40B4-BE49-F238E27FC236}">
                  <a16:creationId xmlns:a16="http://schemas.microsoft.com/office/drawing/2014/main" id="{72C66AD6-C39C-1D43-BE5A-105E7A6F06B1}"/>
                </a:ext>
              </a:extLst>
            </p:cNvPr>
            <p:cNvSpPr/>
            <p:nvPr/>
          </p:nvSpPr>
          <p:spPr>
            <a:xfrm>
              <a:off x="7757647" y="3221019"/>
              <a:ext cx="468000" cy="626961"/>
            </a:xfrm>
            <a:prstGeom prst="roundRect">
              <a:avLst>
                <a:gd name="adj" fmla="val 5342"/>
              </a:avLst>
            </a:prstGeom>
            <a:solidFill>
              <a:srgbClr val="3960A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帧头添加</a:t>
              </a:r>
            </a:p>
          </p:txBody>
        </p:sp>
        <p:sp>
          <p:nvSpPr>
            <p:cNvPr id="67" name="矩形 72">
              <a:extLst>
                <a:ext uri="{FF2B5EF4-FFF2-40B4-BE49-F238E27FC236}">
                  <a16:creationId xmlns:a16="http://schemas.microsoft.com/office/drawing/2014/main" id="{F364AFD9-32DA-8C42-AE0C-8EC161DA71D6}"/>
                </a:ext>
              </a:extLst>
            </p:cNvPr>
            <p:cNvSpPr/>
            <p:nvPr/>
          </p:nvSpPr>
          <p:spPr>
            <a:xfrm>
              <a:off x="6512560" y="2316474"/>
              <a:ext cx="2438400" cy="1747517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kumimoji="1" lang="zh-CN" altLang="en-US" sz="12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圆角矩形 73">
              <a:extLst>
                <a:ext uri="{FF2B5EF4-FFF2-40B4-BE49-F238E27FC236}">
                  <a16:creationId xmlns:a16="http://schemas.microsoft.com/office/drawing/2014/main" id="{D4594C34-6C47-4640-B9F9-D621F05D1CF9}"/>
                </a:ext>
              </a:extLst>
            </p:cNvPr>
            <p:cNvSpPr/>
            <p:nvPr/>
          </p:nvSpPr>
          <p:spPr>
            <a:xfrm>
              <a:off x="8270176" y="3221018"/>
              <a:ext cx="468000" cy="626961"/>
            </a:xfrm>
            <a:prstGeom prst="roundRect">
              <a:avLst>
                <a:gd name="adj" fmla="val 5342"/>
              </a:avLst>
            </a:prstGeom>
            <a:solidFill>
              <a:srgbClr val="3960A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帧头修改</a:t>
              </a:r>
            </a:p>
          </p:txBody>
        </p:sp>
      </p:grpSp>
      <p:sp>
        <p:nvSpPr>
          <p:cNvPr id="69" name="圆角矩形 74">
            <a:extLst>
              <a:ext uri="{FF2B5EF4-FFF2-40B4-BE49-F238E27FC236}">
                <a16:creationId xmlns:a16="http://schemas.microsoft.com/office/drawing/2014/main" id="{69EF5248-D752-B445-8B45-65C0C0CAD8EA}"/>
              </a:ext>
            </a:extLst>
          </p:cNvPr>
          <p:cNvSpPr/>
          <p:nvPr/>
        </p:nvSpPr>
        <p:spPr>
          <a:xfrm>
            <a:off x="8015014" y="2356870"/>
            <a:ext cx="468000" cy="626961"/>
          </a:xfrm>
          <a:prstGeom prst="roundRect">
            <a:avLst>
              <a:gd name="adj" fmla="val 5342"/>
            </a:avLst>
          </a:prstGeom>
          <a:solidFill>
            <a:srgbClr val="56BDC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/>
              <a:t>限速器表</a:t>
            </a:r>
          </a:p>
        </p:txBody>
      </p:sp>
      <p:cxnSp>
        <p:nvCxnSpPr>
          <p:cNvPr id="70" name="肘形连接符 75">
            <a:extLst>
              <a:ext uri="{FF2B5EF4-FFF2-40B4-BE49-F238E27FC236}">
                <a16:creationId xmlns:a16="http://schemas.microsoft.com/office/drawing/2014/main" id="{CE85DCC3-AAB6-A54C-BADD-2408AD0526E1}"/>
              </a:ext>
            </a:extLst>
          </p:cNvPr>
          <p:cNvCxnSpPr>
            <a:cxnSpLocks/>
          </p:cNvCxnSpPr>
          <p:nvPr/>
        </p:nvCxnSpPr>
        <p:spPr>
          <a:xfrm rot="10800000">
            <a:off x="6901267" y="3339901"/>
            <a:ext cx="1106484" cy="1"/>
          </a:xfrm>
          <a:prstGeom prst="bentConnector3">
            <a:avLst>
              <a:gd name="adj1" fmla="val 50000"/>
            </a:avLst>
          </a:prstGeom>
          <a:ln w="19050">
            <a:solidFill>
              <a:srgbClr val="3960A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标题 67">
            <a:extLst>
              <a:ext uri="{FF2B5EF4-FFF2-40B4-BE49-F238E27FC236}">
                <a16:creationId xmlns:a16="http://schemas.microsoft.com/office/drawing/2014/main" id="{3ED07B6F-970B-044E-8A6E-510082BAC56D}"/>
              </a:ext>
            </a:extLst>
          </p:cNvPr>
          <p:cNvSpPr txBox="1">
            <a:spLocks/>
          </p:cNvSpPr>
          <p:nvPr/>
        </p:nvSpPr>
        <p:spPr>
          <a:xfrm>
            <a:off x="672869" y="3168534"/>
            <a:ext cx="484388" cy="12251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rgbClr val="0070C0"/>
                </a:solidFill>
              </a:rPr>
              <a:t>Pkt in</a:t>
            </a:r>
            <a:endParaRPr lang="zh-CN" altLang="en-US" sz="1200" dirty="0">
              <a:solidFill>
                <a:srgbClr val="0070C0"/>
              </a:solidFill>
            </a:endParaRPr>
          </a:p>
        </p:txBody>
      </p:sp>
      <p:sp>
        <p:nvSpPr>
          <p:cNvPr id="72" name="标题 67">
            <a:extLst>
              <a:ext uri="{FF2B5EF4-FFF2-40B4-BE49-F238E27FC236}">
                <a16:creationId xmlns:a16="http://schemas.microsoft.com/office/drawing/2014/main" id="{948129CE-6AC7-D74A-9195-07F5CA05DFAE}"/>
              </a:ext>
            </a:extLst>
          </p:cNvPr>
          <p:cNvSpPr txBox="1">
            <a:spLocks/>
          </p:cNvSpPr>
          <p:nvPr/>
        </p:nvSpPr>
        <p:spPr>
          <a:xfrm>
            <a:off x="4198508" y="3127960"/>
            <a:ext cx="484388" cy="12251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rgbClr val="0070C0"/>
                </a:solidFill>
              </a:rPr>
              <a:t>Key</a:t>
            </a:r>
            <a:endParaRPr lang="zh-CN" altLang="en-US" sz="1200" dirty="0">
              <a:solidFill>
                <a:srgbClr val="0070C0"/>
              </a:solidFill>
            </a:endParaRPr>
          </a:p>
        </p:txBody>
      </p:sp>
      <p:sp>
        <p:nvSpPr>
          <p:cNvPr id="73" name="标题 67">
            <a:extLst>
              <a:ext uri="{FF2B5EF4-FFF2-40B4-BE49-F238E27FC236}">
                <a16:creationId xmlns:a16="http://schemas.microsoft.com/office/drawing/2014/main" id="{BD6C34C5-53BE-114A-8808-4DB07FF15A0C}"/>
              </a:ext>
            </a:extLst>
          </p:cNvPr>
          <p:cNvSpPr txBox="1">
            <a:spLocks/>
          </p:cNvSpPr>
          <p:nvPr/>
        </p:nvSpPr>
        <p:spPr>
          <a:xfrm>
            <a:off x="7262655" y="3163586"/>
            <a:ext cx="484388" cy="12251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rgbClr val="0070C0"/>
                </a:solidFill>
              </a:rPr>
              <a:t>Action</a:t>
            </a:r>
            <a:endParaRPr lang="zh-CN" altLang="en-US" sz="1200" dirty="0">
              <a:solidFill>
                <a:srgbClr val="0070C0"/>
              </a:solidFill>
            </a:endParaRPr>
          </a:p>
        </p:txBody>
      </p:sp>
      <p:cxnSp>
        <p:nvCxnSpPr>
          <p:cNvPr id="74" name="肘形连接符 79">
            <a:extLst>
              <a:ext uri="{FF2B5EF4-FFF2-40B4-BE49-F238E27FC236}">
                <a16:creationId xmlns:a16="http://schemas.microsoft.com/office/drawing/2014/main" id="{303FDC1A-DE59-8440-BFBE-E3D83B59CE82}"/>
              </a:ext>
            </a:extLst>
          </p:cNvPr>
          <p:cNvCxnSpPr>
            <a:cxnSpLocks/>
          </p:cNvCxnSpPr>
          <p:nvPr/>
        </p:nvCxnSpPr>
        <p:spPr>
          <a:xfrm rot="10800000">
            <a:off x="10010367" y="3323008"/>
            <a:ext cx="1106484" cy="1"/>
          </a:xfrm>
          <a:prstGeom prst="bentConnector3">
            <a:avLst>
              <a:gd name="adj1" fmla="val 50000"/>
            </a:avLst>
          </a:prstGeom>
          <a:ln w="19050">
            <a:solidFill>
              <a:srgbClr val="3960A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标题 67">
            <a:extLst>
              <a:ext uri="{FF2B5EF4-FFF2-40B4-BE49-F238E27FC236}">
                <a16:creationId xmlns:a16="http://schemas.microsoft.com/office/drawing/2014/main" id="{E2CB3F33-57DB-FE43-BB74-744533C59D73}"/>
              </a:ext>
            </a:extLst>
          </p:cNvPr>
          <p:cNvSpPr txBox="1">
            <a:spLocks/>
          </p:cNvSpPr>
          <p:nvPr/>
        </p:nvSpPr>
        <p:spPr>
          <a:xfrm>
            <a:off x="10432017" y="3148214"/>
            <a:ext cx="484388" cy="12251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rgbClr val="0070C0"/>
                </a:solidFill>
              </a:rPr>
              <a:t>Pkt out</a:t>
            </a:r>
            <a:endParaRPr lang="zh-CN" altLang="en-US" sz="1200" dirty="0">
              <a:solidFill>
                <a:srgbClr val="0070C0"/>
              </a:solidFill>
            </a:endParaRPr>
          </a:p>
        </p:txBody>
      </p:sp>
      <p:sp>
        <p:nvSpPr>
          <p:cNvPr id="76" name="文本框 81">
            <a:extLst>
              <a:ext uri="{FF2B5EF4-FFF2-40B4-BE49-F238E27FC236}">
                <a16:creationId xmlns:a16="http://schemas.microsoft.com/office/drawing/2014/main" id="{3C32B622-5153-674B-91CE-4918B55C1405}"/>
              </a:ext>
            </a:extLst>
          </p:cNvPr>
          <p:cNvSpPr txBox="1"/>
          <p:nvPr/>
        </p:nvSpPr>
        <p:spPr>
          <a:xfrm>
            <a:off x="4845447" y="1753195"/>
            <a:ext cx="2061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82">
            <a:extLst>
              <a:ext uri="{FF2B5EF4-FFF2-40B4-BE49-F238E27FC236}">
                <a16:creationId xmlns:a16="http://schemas.microsoft.com/office/drawing/2014/main" id="{434C09B7-32F6-0D4E-BD64-3363361A2266}"/>
              </a:ext>
            </a:extLst>
          </p:cNvPr>
          <p:cNvSpPr txBox="1"/>
          <p:nvPr/>
        </p:nvSpPr>
        <p:spPr>
          <a:xfrm>
            <a:off x="8010373" y="1753195"/>
            <a:ext cx="2061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P4 Deparser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85">
            <a:extLst>
              <a:ext uri="{FF2B5EF4-FFF2-40B4-BE49-F238E27FC236}">
                <a16:creationId xmlns:a16="http://schemas.microsoft.com/office/drawing/2014/main" id="{2674309E-D008-E049-B880-3EC076523B50}"/>
              </a:ext>
            </a:extLst>
          </p:cNvPr>
          <p:cNvSpPr txBox="1"/>
          <p:nvPr/>
        </p:nvSpPr>
        <p:spPr>
          <a:xfrm>
            <a:off x="1397918" y="5367476"/>
            <a:ext cx="8828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 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芯片中包含其他非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P4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可编程的模块， 比如数据包缓存、端口调度、控制面接口等模块，未在此图显示。</a:t>
            </a:r>
          </a:p>
        </p:txBody>
      </p:sp>
      <p:sp>
        <p:nvSpPr>
          <p:cNvPr id="79" name="文本框 86">
            <a:extLst>
              <a:ext uri="{FF2B5EF4-FFF2-40B4-BE49-F238E27FC236}">
                <a16:creationId xmlns:a16="http://schemas.microsoft.com/office/drawing/2014/main" id="{1A1787CA-1290-5B46-B72E-8F681241A136}"/>
              </a:ext>
            </a:extLst>
          </p:cNvPr>
          <p:cNvSpPr txBox="1"/>
          <p:nvPr/>
        </p:nvSpPr>
        <p:spPr>
          <a:xfrm>
            <a:off x="1512978" y="4031229"/>
            <a:ext cx="2241781" cy="76540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200">
                <a:solidFill>
                  <a:srgbClr val="EC7C3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负责解析协议内容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运行时可编程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支持用户自定义协议</a:t>
            </a:r>
          </a:p>
        </p:txBody>
      </p:sp>
      <p:sp>
        <p:nvSpPr>
          <p:cNvPr id="80" name="文本框 87">
            <a:extLst>
              <a:ext uri="{FF2B5EF4-FFF2-40B4-BE49-F238E27FC236}">
                <a16:creationId xmlns:a16="http://schemas.microsoft.com/office/drawing/2014/main" id="{F6E0EDB5-0C53-A241-8EF7-AF6209CF0658}"/>
              </a:ext>
            </a:extLst>
          </p:cNvPr>
          <p:cNvSpPr txBox="1"/>
          <p:nvPr/>
        </p:nvSpPr>
        <p:spPr>
          <a:xfrm>
            <a:off x="4682896" y="4165080"/>
            <a:ext cx="2518251" cy="76540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200">
                <a:solidFill>
                  <a:srgbClr val="EC7C30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负责查找匹配数据包的转发规则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运行时可编程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掩码、哈希算法、哈希密钥均可以配置 </a:t>
            </a:r>
          </a:p>
        </p:txBody>
      </p:sp>
      <p:sp>
        <p:nvSpPr>
          <p:cNvPr id="81" name="文本框 88">
            <a:extLst>
              <a:ext uri="{FF2B5EF4-FFF2-40B4-BE49-F238E27FC236}">
                <a16:creationId xmlns:a16="http://schemas.microsoft.com/office/drawing/2014/main" id="{7A70CE56-331A-2447-898A-157D840A8DDD}"/>
              </a:ext>
            </a:extLst>
          </p:cNvPr>
          <p:cNvSpPr txBox="1"/>
          <p:nvPr/>
        </p:nvSpPr>
        <p:spPr>
          <a:xfrm>
            <a:off x="7787960" y="4162158"/>
            <a:ext cx="2644057" cy="76540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spcBef>
                <a:spcPct val="0"/>
              </a:spcBef>
              <a:buNone/>
              <a:defRPr sz="11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dirty="0"/>
              <a:t>负责帧头协议的封装</a:t>
            </a:r>
            <a:r>
              <a:rPr lang="en-US" altLang="zh-CN" sz="1200" b="0" dirty="0"/>
              <a:t>/</a:t>
            </a:r>
            <a:r>
              <a:rPr lang="zh-CN" altLang="en-US" sz="1200" b="0" dirty="0"/>
              <a:t>解封</a:t>
            </a:r>
            <a:r>
              <a:rPr lang="en-US" altLang="zh-CN" sz="1200" b="0" dirty="0"/>
              <a:t>/</a:t>
            </a:r>
            <a:r>
              <a:rPr lang="zh-CN" altLang="en-US" sz="1200" b="0" dirty="0"/>
              <a:t>修改</a:t>
            </a:r>
            <a:endParaRPr lang="en-US" altLang="zh-CN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dirty="0"/>
              <a:t>基于数据包</a:t>
            </a:r>
            <a:r>
              <a:rPr lang="en-US" altLang="zh-CN" sz="1200" b="0" dirty="0"/>
              <a:t>/</a:t>
            </a:r>
            <a:r>
              <a:rPr lang="zh-CN" altLang="en-US" sz="1200" b="0" dirty="0"/>
              <a:t>字节的限速器（</a:t>
            </a:r>
            <a:r>
              <a:rPr lang="en-US" altLang="zh-CN" sz="1200" b="0" dirty="0"/>
              <a:t>Meter</a:t>
            </a:r>
            <a:r>
              <a:rPr lang="zh-CN" altLang="en-US" sz="1200" b="0" dirty="0"/>
              <a:t>）</a:t>
            </a:r>
            <a:endParaRPr lang="en-US" altLang="zh-CN" sz="12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b="0" dirty="0"/>
              <a:t>规则检查：异常数据抛弃或转发至控制面</a:t>
            </a:r>
            <a:endParaRPr lang="en-US" altLang="zh-CN" sz="1200" b="0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00F6D4AB-B1E2-0BFB-96F9-3CB972FD1A57}"/>
              </a:ext>
            </a:extLst>
          </p:cNvPr>
          <p:cNvSpPr/>
          <p:nvPr/>
        </p:nvSpPr>
        <p:spPr>
          <a:xfrm>
            <a:off x="9874821" y="1474393"/>
            <a:ext cx="1854840" cy="7627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可变 </a:t>
            </a:r>
            <a:r>
              <a:rPr lang="en-US" altLang="zh-CN" sz="1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Action </a:t>
            </a:r>
            <a:r>
              <a:rPr lang="zh-CN" altLang="en-US" sz="1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指令</a:t>
            </a:r>
            <a:endParaRPr lang="en-US" sz="16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8FFE72A-054B-8331-D62D-887A07198439}"/>
              </a:ext>
            </a:extLst>
          </p:cNvPr>
          <p:cNvSpPr/>
          <p:nvPr/>
        </p:nvSpPr>
        <p:spPr>
          <a:xfrm>
            <a:off x="229837" y="1470724"/>
            <a:ext cx="1854840" cy="762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定制化包头</a:t>
            </a:r>
            <a:endParaRPr lang="en-US" sz="16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977502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0EB1D3-4A99-3E48-8A32-A7785B28D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465" y="383656"/>
            <a:ext cx="8746836" cy="78711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IPTV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lang="en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L2TP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网络拓扑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F615E-1D29-A74D-9822-557B6F281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209" y="1459046"/>
            <a:ext cx="2182463" cy="14393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067692-4DCC-404D-B6F5-1D9D3F9B9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1273" y="4458378"/>
            <a:ext cx="4492399" cy="1531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06EC3D-747B-834C-9465-71DD78207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881" y="3434285"/>
            <a:ext cx="1172152" cy="185553"/>
          </a:xfrm>
          <a:prstGeom prst="rect">
            <a:avLst/>
          </a:prstGeom>
        </p:spPr>
      </p:pic>
      <p:sp>
        <p:nvSpPr>
          <p:cNvPr id="136" name="Cloud 327">
            <a:extLst>
              <a:ext uri="{FF2B5EF4-FFF2-40B4-BE49-F238E27FC236}">
                <a16:creationId xmlns:a16="http://schemas.microsoft.com/office/drawing/2014/main" id="{EE0656CF-249D-7B4E-A7EC-621A86B7C628}"/>
              </a:ext>
            </a:extLst>
          </p:cNvPr>
          <p:cNvSpPr/>
          <p:nvPr/>
        </p:nvSpPr>
        <p:spPr>
          <a:xfrm>
            <a:off x="6761350" y="2056054"/>
            <a:ext cx="1735794" cy="1235372"/>
          </a:xfrm>
          <a:prstGeom prst="cloud">
            <a:avLst/>
          </a:prstGeom>
          <a:noFill/>
          <a:ln w="19050">
            <a:solidFill>
              <a:srgbClr val="56BDC4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Internet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Speech Bubble: Oval 60">
            <a:extLst>
              <a:ext uri="{FF2B5EF4-FFF2-40B4-BE49-F238E27FC236}">
                <a16:creationId xmlns:a16="http://schemas.microsoft.com/office/drawing/2014/main" id="{E84161B9-79E2-A94E-AD6B-71D987843360}"/>
              </a:ext>
            </a:extLst>
          </p:cNvPr>
          <p:cNvSpPr/>
          <p:nvPr/>
        </p:nvSpPr>
        <p:spPr>
          <a:xfrm>
            <a:off x="3302583" y="1358988"/>
            <a:ext cx="2010952" cy="1262876"/>
          </a:xfrm>
          <a:prstGeom prst="wedgeEllipseCallout">
            <a:avLst/>
          </a:prstGeom>
          <a:noFill/>
          <a:ln w="19050">
            <a:solidFill>
              <a:srgbClr val="56B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endParaRPr lang="en-US" sz="1400" dirty="0"/>
          </a:p>
          <a:p>
            <a:pPr algn="ctr"/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L2TP SmartNIC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sp>
        <p:nvSpPr>
          <p:cNvPr id="142" name="Rectangle 3">
            <a:extLst>
              <a:ext uri="{FF2B5EF4-FFF2-40B4-BE49-F238E27FC236}">
                <a16:creationId xmlns:a16="http://schemas.microsoft.com/office/drawing/2014/main" id="{C5808435-4E66-6149-9C30-6D39BF905CF2}"/>
              </a:ext>
            </a:extLst>
          </p:cNvPr>
          <p:cNvSpPr txBox="1">
            <a:spLocks noChangeArrowheads="1"/>
          </p:cNvSpPr>
          <p:nvPr/>
        </p:nvSpPr>
        <p:spPr>
          <a:xfrm>
            <a:off x="2490625" y="4046191"/>
            <a:ext cx="3261430" cy="585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300"/>
              </a:spcBef>
              <a:buNone/>
            </a:pPr>
            <a:r>
              <a:rPr lang="en-CN" altLang="zh-CN" sz="16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LNS</a:t>
            </a:r>
            <a:r>
              <a:rPr lang="en-US" altLang="zh-CN" sz="16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L2TP Network Server</a:t>
            </a:r>
          </a:p>
        </p:txBody>
      </p:sp>
      <p:sp>
        <p:nvSpPr>
          <p:cNvPr id="144" name="Cloud 327">
            <a:extLst>
              <a:ext uri="{FF2B5EF4-FFF2-40B4-BE49-F238E27FC236}">
                <a16:creationId xmlns:a16="http://schemas.microsoft.com/office/drawing/2014/main" id="{04B003E9-0220-1A41-9D36-6871F6F33334}"/>
              </a:ext>
            </a:extLst>
          </p:cNvPr>
          <p:cNvSpPr/>
          <p:nvPr/>
        </p:nvSpPr>
        <p:spPr>
          <a:xfrm>
            <a:off x="419024" y="2004178"/>
            <a:ext cx="1735794" cy="1235372"/>
          </a:xfrm>
          <a:prstGeom prst="cloud">
            <a:avLst/>
          </a:prstGeom>
          <a:noFill/>
          <a:ln w="28575">
            <a:solidFill>
              <a:srgbClr val="56BDC4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IPTV</a:t>
            </a:r>
          </a:p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数据内网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3562111-2A64-3842-A129-C4C4F00DA504}"/>
                  </a:ext>
                </a:extLst>
              </p14:cNvPr>
              <p14:cNvContentPartPr/>
              <p14:nvPr/>
            </p14:nvContentPartPr>
            <p14:xfrm rot="20757190">
              <a:off x="4434784" y="2710189"/>
              <a:ext cx="2302200" cy="399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3562111-2A64-3842-A129-C4C4F00DA5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20757190">
                <a:off x="4416784" y="2692189"/>
                <a:ext cx="233784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D97CB59-13AA-3B40-8E49-80F6FAC33FCF}"/>
                  </a:ext>
                </a:extLst>
              </p14:cNvPr>
              <p14:cNvContentPartPr/>
              <p14:nvPr/>
            </p14:nvContentPartPr>
            <p14:xfrm>
              <a:off x="2167381" y="2650896"/>
              <a:ext cx="538560" cy="221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D97CB59-13AA-3B40-8E49-80F6FAC33F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9381" y="2632896"/>
                <a:ext cx="574200" cy="257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EB52ED2-7B42-9B53-A9A4-19B1895C85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01303" y="1913369"/>
            <a:ext cx="1093701" cy="652693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9BBFD36F-1B19-C743-8E5F-7893C67388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0625" y="2841623"/>
            <a:ext cx="3359790" cy="1159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D0C43E-F968-BA4F-84F7-222764A129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95054" y="3159248"/>
            <a:ext cx="1454493" cy="8584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A054452-CF9E-1844-9597-12EACDB66160}"/>
                  </a:ext>
                </a:extLst>
              </p14:cNvPr>
              <p14:cNvContentPartPr/>
              <p14:nvPr/>
            </p14:nvContentPartPr>
            <p14:xfrm>
              <a:off x="8490421" y="2803896"/>
              <a:ext cx="1349640" cy="555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A054452-CF9E-1844-9597-12EACDB6616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72421" y="2785896"/>
                <a:ext cx="1385280" cy="59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018941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7"/>
          <p:cNvSpPr/>
          <p:nvPr/>
        </p:nvSpPr>
        <p:spPr>
          <a:xfrm>
            <a:off x="3713040" y="6508800"/>
            <a:ext cx="185400" cy="36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4" name="TextShape 1">
            <a:extLst>
              <a:ext uri="{FF2B5EF4-FFF2-40B4-BE49-F238E27FC236}">
                <a16:creationId xmlns:a16="http://schemas.microsoft.com/office/drawing/2014/main" id="{F88ADDCE-DD82-4ED7-9F4F-5A730D4674B7}"/>
              </a:ext>
            </a:extLst>
          </p:cNvPr>
          <p:cNvSpPr txBox="1"/>
          <p:nvPr/>
        </p:nvSpPr>
        <p:spPr>
          <a:xfrm>
            <a:off x="908979" y="221033"/>
            <a:ext cx="8497831" cy="147523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endParaRPr lang="en-US" sz="3600" b="1" spc="-1" dirty="0">
              <a:solidFill>
                <a:srgbClr val="F36D2F"/>
              </a:solidFill>
              <a:latin typeface="Noto Sans S Chinese Bold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32D354-5E07-4586-A988-06887632E2D0}"/>
              </a:ext>
            </a:extLst>
          </p:cNvPr>
          <p:cNvSpPr/>
          <p:nvPr/>
        </p:nvSpPr>
        <p:spPr>
          <a:xfrm>
            <a:off x="3454102" y="4176873"/>
            <a:ext cx="3731693" cy="1709918"/>
          </a:xfrm>
          <a:prstGeom prst="round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P4   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处理引擎</a:t>
            </a:r>
            <a:endParaRPr 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84B45E2-AA85-41D7-BE66-91A41676AA5F}"/>
              </a:ext>
            </a:extLst>
          </p:cNvPr>
          <p:cNvSpPr/>
          <p:nvPr/>
        </p:nvSpPr>
        <p:spPr>
          <a:xfrm>
            <a:off x="3463116" y="1601018"/>
            <a:ext cx="3731693" cy="2445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</a:p>
          <a:p>
            <a:pPr algn="ctr"/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E206BA-E4BF-49F5-A0FE-CAF1A91A114F}"/>
              </a:ext>
            </a:extLst>
          </p:cNvPr>
          <p:cNvSpPr/>
          <p:nvPr/>
        </p:nvSpPr>
        <p:spPr>
          <a:xfrm>
            <a:off x="2981235" y="1089383"/>
            <a:ext cx="4695456" cy="4948635"/>
          </a:xfrm>
          <a:prstGeom prst="rect">
            <a:avLst/>
          </a:prstGeom>
          <a:noFill/>
          <a:ln w="635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LNS</a:t>
            </a:r>
          </a:p>
          <a:p>
            <a:pPr algn="ctr"/>
            <a:endParaRPr 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39B383F-3D61-45F7-842D-8BF663186FC3}"/>
              </a:ext>
            </a:extLst>
          </p:cNvPr>
          <p:cNvSpPr/>
          <p:nvPr/>
        </p:nvSpPr>
        <p:spPr>
          <a:xfrm>
            <a:off x="3905450" y="2028476"/>
            <a:ext cx="2805688" cy="7608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ectangle: Rounded Corners 94">
            <a:extLst>
              <a:ext uri="{FF2B5EF4-FFF2-40B4-BE49-F238E27FC236}">
                <a16:creationId xmlns:a16="http://schemas.microsoft.com/office/drawing/2014/main" id="{FA0C8FE2-6295-0544-8D98-D14715E64A0B}"/>
              </a:ext>
            </a:extLst>
          </p:cNvPr>
          <p:cNvSpPr/>
          <p:nvPr/>
        </p:nvSpPr>
        <p:spPr>
          <a:xfrm>
            <a:off x="3568414" y="4705014"/>
            <a:ext cx="1013237" cy="862328"/>
          </a:xfrm>
          <a:prstGeom prst="roundRect">
            <a:avLst>
              <a:gd name="adj" fmla="val 14252"/>
            </a:avLst>
          </a:prstGeom>
          <a:solidFill>
            <a:schemeClr val="bg1"/>
          </a:solidFill>
          <a:ln>
            <a:solidFill>
              <a:srgbClr val="3A6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P4 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Parser</a:t>
            </a:r>
          </a:p>
        </p:txBody>
      </p:sp>
      <p:sp>
        <p:nvSpPr>
          <p:cNvPr id="32" name="Rectangle: Rounded Corners 94">
            <a:extLst>
              <a:ext uri="{FF2B5EF4-FFF2-40B4-BE49-F238E27FC236}">
                <a16:creationId xmlns:a16="http://schemas.microsoft.com/office/drawing/2014/main" id="{8A7558FB-5421-0A4E-97CD-B7B23FBDDBF0}"/>
              </a:ext>
            </a:extLst>
          </p:cNvPr>
          <p:cNvSpPr/>
          <p:nvPr/>
        </p:nvSpPr>
        <p:spPr>
          <a:xfrm>
            <a:off x="4807091" y="4717050"/>
            <a:ext cx="1013237" cy="862328"/>
          </a:xfrm>
          <a:prstGeom prst="roundRect">
            <a:avLst>
              <a:gd name="adj" fmla="val 14252"/>
            </a:avLst>
          </a:prstGeom>
          <a:solidFill>
            <a:schemeClr val="bg1"/>
          </a:solidFill>
          <a:ln>
            <a:solidFill>
              <a:srgbClr val="3A6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Flow Table</a:t>
            </a:r>
          </a:p>
        </p:txBody>
      </p:sp>
      <p:sp>
        <p:nvSpPr>
          <p:cNvPr id="33" name="Rectangle: Rounded Corners 94">
            <a:extLst>
              <a:ext uri="{FF2B5EF4-FFF2-40B4-BE49-F238E27FC236}">
                <a16:creationId xmlns:a16="http://schemas.microsoft.com/office/drawing/2014/main" id="{1A83C391-4B2C-FA4B-A1AF-1BC3EAE1AAF8}"/>
              </a:ext>
            </a:extLst>
          </p:cNvPr>
          <p:cNvSpPr/>
          <p:nvPr/>
        </p:nvSpPr>
        <p:spPr>
          <a:xfrm>
            <a:off x="6071176" y="4700904"/>
            <a:ext cx="1013237" cy="862328"/>
          </a:xfrm>
          <a:prstGeom prst="roundRect">
            <a:avLst>
              <a:gd name="adj" fmla="val 14252"/>
            </a:avLst>
          </a:prstGeom>
          <a:solidFill>
            <a:schemeClr val="bg1"/>
          </a:solidFill>
          <a:ln>
            <a:solidFill>
              <a:srgbClr val="3A6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P4 Deparser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ABFBB0E-864B-1BA2-F1CF-89CE1AD6D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862" y="386275"/>
            <a:ext cx="8746836" cy="787111"/>
          </a:xfrm>
        </p:spPr>
        <p:txBody>
          <a:bodyPr>
            <a:normAutofit/>
          </a:bodyPr>
          <a:lstStyle/>
          <a:p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LNS </a:t>
            </a:r>
            <a:r>
              <a:rPr lang="en-US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数据处理流程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B4B5819E-7EE7-0F81-8A0A-5784975393A8}"/>
              </a:ext>
            </a:extLst>
          </p:cNvPr>
          <p:cNvSpPr/>
          <p:nvPr/>
        </p:nvSpPr>
        <p:spPr>
          <a:xfrm>
            <a:off x="358017" y="4852000"/>
            <a:ext cx="1017431" cy="59242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用户</a:t>
            </a:r>
            <a:endParaRPr 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31F1622-DA84-6E9A-A68D-6BBC49311A78}"/>
              </a:ext>
            </a:extLst>
          </p:cNvPr>
          <p:cNvCxnSpPr>
            <a:stCxn id="4" idx="3"/>
            <a:endCxn id="29" idx="1"/>
          </p:cNvCxnSpPr>
          <p:nvPr/>
        </p:nvCxnSpPr>
        <p:spPr>
          <a:xfrm flipV="1">
            <a:off x="1375448" y="5136178"/>
            <a:ext cx="2192966" cy="1203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对话气泡: 椭圆形 10">
            <a:extLst>
              <a:ext uri="{FF2B5EF4-FFF2-40B4-BE49-F238E27FC236}">
                <a16:creationId xmlns:a16="http://schemas.microsoft.com/office/drawing/2014/main" id="{3CA04257-742D-63DF-08B1-37027C3369B0}"/>
              </a:ext>
            </a:extLst>
          </p:cNvPr>
          <p:cNvSpPr/>
          <p:nvPr/>
        </p:nvSpPr>
        <p:spPr>
          <a:xfrm>
            <a:off x="2421229" y="4563485"/>
            <a:ext cx="726550" cy="450757"/>
          </a:xfrm>
          <a:prstGeom prst="wedgeEllipseCallout">
            <a:avLst>
              <a:gd name="adj1" fmla="val 89313"/>
              <a:gd name="adj2" fmla="val 68214"/>
            </a:avLst>
          </a:prstGeom>
          <a:solidFill>
            <a:schemeClr val="bg1"/>
          </a:solidFill>
          <a:ln>
            <a:solidFill>
              <a:srgbClr val="3A61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解析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1BBC087-1D22-CB88-C289-08B0D289C578}"/>
              </a:ext>
            </a:extLst>
          </p:cNvPr>
          <p:cNvCxnSpPr/>
          <p:nvPr/>
        </p:nvCxnSpPr>
        <p:spPr>
          <a:xfrm>
            <a:off x="4591249" y="5148214"/>
            <a:ext cx="20647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7AD8D79E-4386-670F-1874-6E5FE954E77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392505" y="4043072"/>
            <a:ext cx="1026603" cy="416797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rgbClr val="BBE2E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21589DE-028F-4B78-695B-0065FC99A271}"/>
              </a:ext>
            </a:extLst>
          </p:cNvPr>
          <p:cNvCxnSpPr/>
          <p:nvPr/>
        </p:nvCxnSpPr>
        <p:spPr>
          <a:xfrm>
            <a:off x="5852945" y="5132068"/>
            <a:ext cx="206479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491E382-F3F9-047D-8837-A361F0CD4A8A}"/>
              </a:ext>
            </a:extLst>
          </p:cNvPr>
          <p:cNvCxnSpPr>
            <a:cxnSpLocks/>
          </p:cNvCxnSpPr>
          <p:nvPr/>
        </p:nvCxnSpPr>
        <p:spPr>
          <a:xfrm>
            <a:off x="7194808" y="5132068"/>
            <a:ext cx="416606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流程图: 过程 21">
            <a:extLst>
              <a:ext uri="{FF2B5EF4-FFF2-40B4-BE49-F238E27FC236}">
                <a16:creationId xmlns:a16="http://schemas.microsoft.com/office/drawing/2014/main" id="{D887D62B-0871-9248-6031-1B7A587205FE}"/>
              </a:ext>
            </a:extLst>
          </p:cNvPr>
          <p:cNvSpPr/>
          <p:nvPr/>
        </p:nvSpPr>
        <p:spPr>
          <a:xfrm>
            <a:off x="529932" y="5004400"/>
            <a:ext cx="1017431" cy="592428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B2071E2-A548-1976-03A9-AD0FAC228397}"/>
              </a:ext>
            </a:extLst>
          </p:cNvPr>
          <p:cNvSpPr/>
          <p:nvPr/>
        </p:nvSpPr>
        <p:spPr>
          <a:xfrm>
            <a:off x="7611414" y="4788863"/>
            <a:ext cx="1088264" cy="607385"/>
          </a:xfrm>
          <a:prstGeom prst="rect">
            <a:avLst/>
          </a:prstGeom>
          <a:solidFill>
            <a:srgbClr val="56BDC4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转发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对话气泡: 椭圆形 23">
            <a:extLst>
              <a:ext uri="{FF2B5EF4-FFF2-40B4-BE49-F238E27FC236}">
                <a16:creationId xmlns:a16="http://schemas.microsoft.com/office/drawing/2014/main" id="{63A439AE-1DCD-ABBD-F513-92E68841403F}"/>
              </a:ext>
            </a:extLst>
          </p:cNvPr>
          <p:cNvSpPr/>
          <p:nvPr/>
        </p:nvSpPr>
        <p:spPr>
          <a:xfrm>
            <a:off x="5157894" y="5721382"/>
            <a:ext cx="726550" cy="450757"/>
          </a:xfrm>
          <a:prstGeom prst="wedgeEllipseCallout">
            <a:avLst>
              <a:gd name="adj1" fmla="val 65383"/>
              <a:gd name="adj2" fmla="val -174645"/>
            </a:avLst>
          </a:prstGeom>
          <a:solidFill>
            <a:schemeClr val="bg1"/>
          </a:solidFill>
          <a:ln>
            <a:solidFill>
              <a:srgbClr val="3A61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命中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28" name="连接符: 曲线 27">
            <a:extLst>
              <a:ext uri="{FF2B5EF4-FFF2-40B4-BE49-F238E27FC236}">
                <a16:creationId xmlns:a16="http://schemas.microsoft.com/office/drawing/2014/main" id="{41B60E82-775C-D519-0CDA-5343CA2AE892}"/>
              </a:ext>
            </a:extLst>
          </p:cNvPr>
          <p:cNvCxnSpPr>
            <a:cxnSpLocks/>
            <a:stCxn id="20" idx="3"/>
            <a:endCxn id="23" idx="0"/>
          </p:cNvCxnSpPr>
          <p:nvPr/>
        </p:nvCxnSpPr>
        <p:spPr>
          <a:xfrm>
            <a:off x="6711138" y="3338364"/>
            <a:ext cx="1444408" cy="1450499"/>
          </a:xfrm>
          <a:prstGeom prst="curvedConnector2">
            <a:avLst/>
          </a:prstGeom>
          <a:ln w="19050" cap="flat" cmpd="sng" algn="ctr">
            <a:solidFill>
              <a:srgbClr val="BBE2E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25C4CB54-AE14-5033-857D-31B18C880FF2}"/>
              </a:ext>
            </a:extLst>
          </p:cNvPr>
          <p:cNvCxnSpPr>
            <a:cxnSpLocks/>
          </p:cNvCxnSpPr>
          <p:nvPr/>
        </p:nvCxnSpPr>
        <p:spPr>
          <a:xfrm>
            <a:off x="8699678" y="5092555"/>
            <a:ext cx="518463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流程图: 过程 37">
            <a:extLst>
              <a:ext uri="{FF2B5EF4-FFF2-40B4-BE49-F238E27FC236}">
                <a16:creationId xmlns:a16="http://schemas.microsoft.com/office/drawing/2014/main" id="{EA8B0B5E-97CB-6818-6E4E-99C683F1BDD9}"/>
              </a:ext>
            </a:extLst>
          </p:cNvPr>
          <p:cNvSpPr/>
          <p:nvPr/>
        </p:nvSpPr>
        <p:spPr>
          <a:xfrm>
            <a:off x="9214657" y="4764772"/>
            <a:ext cx="1759173" cy="655565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内容服务器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86E9F7A-B53E-5C15-EC7C-626523FE1452}"/>
              </a:ext>
            </a:extLst>
          </p:cNvPr>
          <p:cNvSpPr txBox="1"/>
          <p:nvPr/>
        </p:nvSpPr>
        <p:spPr>
          <a:xfrm>
            <a:off x="7880207" y="1519772"/>
            <a:ext cx="37052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使用业务控制平面直接操作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软件转发平面处理首包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建立流表后直接使用硬件转发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引擎的可编程实现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L2TP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tunnel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D869DB1-14B2-4968-B104-234B1D7D1F15}"/>
              </a:ext>
            </a:extLst>
          </p:cNvPr>
          <p:cNvSpPr/>
          <p:nvPr/>
        </p:nvSpPr>
        <p:spPr>
          <a:xfrm>
            <a:off x="3905450" y="2957916"/>
            <a:ext cx="2805688" cy="7608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业务数据平面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连接符: 曲线 34">
            <a:extLst>
              <a:ext uri="{FF2B5EF4-FFF2-40B4-BE49-F238E27FC236}">
                <a16:creationId xmlns:a16="http://schemas.microsoft.com/office/drawing/2014/main" id="{C91C648E-9808-A63A-B386-F750E0481102}"/>
              </a:ext>
            </a:extLst>
          </p:cNvPr>
          <p:cNvCxnSpPr>
            <a:cxnSpLocks/>
          </p:cNvCxnSpPr>
          <p:nvPr/>
        </p:nvCxnSpPr>
        <p:spPr>
          <a:xfrm rot="16200000" flipV="1">
            <a:off x="4251353" y="3278524"/>
            <a:ext cx="2137192" cy="744578"/>
          </a:xfrm>
          <a:prstGeom prst="curvedConnector3">
            <a:avLst/>
          </a:prstGeom>
          <a:ln w="19050" cap="flat" cmpd="sng" algn="ctr">
            <a:solidFill>
              <a:srgbClr val="BBE2E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30052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29746" y="2825889"/>
            <a:ext cx="8251020" cy="1051877"/>
          </a:xfrm>
        </p:spPr>
        <p:txBody>
          <a:bodyPr>
            <a:normAutofit/>
          </a:bodyPr>
          <a:lstStyle/>
          <a:p>
            <a:r>
              <a:rPr lang="zh-CN" altLang="en-US" sz="5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</a:t>
            </a:r>
            <a:r>
              <a:rPr lang="en-US" altLang="zh-CN" sz="5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5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en-US" altLang="zh-CN" sz="5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5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聆</a:t>
            </a:r>
            <a:r>
              <a:rPr lang="en-US" altLang="zh-CN" sz="5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5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973508" y="4748376"/>
            <a:ext cx="4764402" cy="174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</a:t>
            </a:r>
            <a:endParaRPr kumimoji="0" lang="en-US" altLang="zh-CN" sz="1400" b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益思芯科技（上海）有限公司</a:t>
            </a:r>
            <a:endParaRPr kumimoji="0" lang="en-US" altLang="zh-CN" sz="1400" b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上海市徐汇区钦州北路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1188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号科汇大厦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幢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021-64030190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0" u="none" strike="noStrike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info@resnic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s.com</a:t>
            </a:r>
            <a:endParaRPr lang="en-US" altLang="zh-CN" sz="1400" b="0" u="none" strike="noStrike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5524100" y="5132437"/>
            <a:ext cx="610734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747179" y="4879009"/>
            <a:ext cx="0" cy="17806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524100" y="5132840"/>
            <a:ext cx="1222829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Company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Address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Tel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E-mail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2762250"/>
            <a:ext cx="1333500" cy="13335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文本框 13"/>
          <p:cNvSpPr txBox="1"/>
          <p:nvPr/>
        </p:nvSpPr>
        <p:spPr>
          <a:xfrm>
            <a:off x="694169" y="2466228"/>
            <a:ext cx="1070624" cy="357809"/>
          </a:xfrm>
          <a:prstGeom prst="rect">
            <a:avLst/>
          </a:prstGeom>
          <a:solidFill>
            <a:srgbClr val="336699"/>
          </a:solidFill>
          <a:ln w="9525">
            <a:noFill/>
          </a:ln>
        </p:spPr>
        <p:txBody>
          <a:bodyPr wrap="square" anchor="t" anchorCtr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 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7170" name="think-cell data - do not delete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5715" imgH="5715" progId="TCLayout.ActiveDocument.1">
                  <p:embed/>
                </p:oleObj>
              </mc:Choice>
              <mc:Fallback>
                <p:oleObj r:id="rId4" imgW="5715" imgH="5715" progId="TCLayout.ActiveDocument.1">
                  <p:embed/>
                  <p:pic>
                    <p:nvPicPr>
                      <p:cNvPr id="7170" name="think-cell data - do not delete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1673965" y="400707"/>
            <a:ext cx="8747125" cy="787400"/>
          </a:xfrm>
        </p:spPr>
        <p:txBody>
          <a:bodyPr vert="horz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kern="1200" cap="none" spc="0" normalizeH="0" baseline="0" noProof="1">
                <a:solidFill>
                  <a:schemeClr val="accent3">
                    <a:lumMod val="50000"/>
                  </a:schemeClr>
                </a:solidFill>
                <a:cs typeface="+mn-ea"/>
                <a:sym typeface="+mn-lt"/>
              </a:rPr>
              <a:t>公司介绍</a:t>
            </a:r>
          </a:p>
        </p:txBody>
      </p:sp>
      <p:sp>
        <p:nvSpPr>
          <p:cNvPr id="7173" name="文本框 32"/>
          <p:cNvSpPr txBox="1"/>
          <p:nvPr/>
        </p:nvSpPr>
        <p:spPr>
          <a:xfrm>
            <a:off x="7093239" y="1461051"/>
            <a:ext cx="4735326" cy="334627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/>
          <a:p>
            <a:pPr marL="285750" marR="0" lvl="0" indent="-216000" algn="l" defTabSz="914400" rtl="0" eaLnBrk="1" fontAlgn="base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62AFC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DPU </a:t>
            </a:r>
          </a:p>
          <a:p>
            <a:pPr marL="285750" marR="0" lvl="0" indent="-216000" algn="l" defTabSz="914400" rtl="0" eaLnBrk="1" fontAlgn="base" latinLnBrk="0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楷体" panose="02010609060101010101" charset="-122"/>
              <a:buAutoNum type="circleNumDbPlain"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960A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智能网卡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960A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: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国内第一款具有自主知识产权的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P4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可编程智能网卡信创市场实际落地。完成国资云测试环境验证，正式上线部署及产品化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楷体" panose="02010609060101010101" charset="-122"/>
              <a:buAutoNum type="circleNumDbPlain"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960A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存储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960A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国内第一款具有自主知识产权的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FPGA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云原生 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NVMe-oF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加速卡，交付给头部系统厂商上线测试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285750" marR="0" lvl="0" indent="-2160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楷体" panose="02010609060101010101" charset="-122"/>
              <a:buAutoNum type="circleNumDbPlain"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960A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RDMA: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与国内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GPU/CPU/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国产交换机合作打造国产智算平台；与头部系统厂商合作开发，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2024Q1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季度已实现产品化交付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0" marR="0" lvl="0" indent="-2160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62AFC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FTTR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2AFC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：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完成工信部认证及 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Wi-Fi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等认证；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FTTR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全光网络解决方案可满足运营商级别的标准，已通过认证并产品化。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ASIC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芯片成功点亮，并获得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采购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订单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0718" y="1091677"/>
            <a:ext cx="5910200" cy="122001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76" name="文本框 9"/>
          <p:cNvSpPr txBox="1"/>
          <p:nvPr/>
        </p:nvSpPr>
        <p:spPr>
          <a:xfrm>
            <a:off x="889100" y="1340861"/>
            <a:ext cx="4650872" cy="95410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2020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年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7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月，益思芯科技成立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分支机构：杭州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/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北京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177" name="文本框 15"/>
          <p:cNvSpPr txBox="1"/>
          <p:nvPr/>
        </p:nvSpPr>
        <p:spPr>
          <a:xfrm>
            <a:off x="3861738" y="1175401"/>
            <a:ext cx="2526814" cy="1023742"/>
          </a:xfrm>
          <a:prstGeom prst="rect">
            <a:avLst/>
          </a:prstGeom>
          <a:noFill/>
          <a:ln w="9525">
            <a:noFill/>
          </a:ln>
        </p:spPr>
        <p:txBody>
          <a:bodyPr wrap="square" anchor="ctr" anchorCtr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专利及软著 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50+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项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上海市“专精特新”企业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上海市创新型中小企业</a:t>
            </a:r>
          </a:p>
        </p:txBody>
      </p:sp>
      <p:sp>
        <p:nvSpPr>
          <p:cNvPr id="26" name="矩形 25"/>
          <p:cNvSpPr/>
          <p:nvPr/>
        </p:nvSpPr>
        <p:spPr>
          <a:xfrm>
            <a:off x="7165224" y="1432544"/>
            <a:ext cx="4547740" cy="3259287"/>
          </a:xfrm>
          <a:prstGeom prst="rect">
            <a:avLst/>
          </a:prstGeom>
          <a:noFill/>
          <a:ln>
            <a:solidFill>
              <a:srgbClr val="33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82" name="文本框 26"/>
          <p:cNvSpPr txBox="1"/>
          <p:nvPr/>
        </p:nvSpPr>
        <p:spPr>
          <a:xfrm>
            <a:off x="7164796" y="1096520"/>
            <a:ext cx="2867867" cy="337167"/>
          </a:xfrm>
          <a:prstGeom prst="rect">
            <a:avLst/>
          </a:prstGeom>
          <a:solidFill>
            <a:srgbClr val="336699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产品介绍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154995" y="5069802"/>
            <a:ext cx="4548067" cy="1105880"/>
          </a:xfrm>
          <a:prstGeom prst="rect">
            <a:avLst/>
          </a:prstGeom>
          <a:noFill/>
          <a:ln>
            <a:solidFill>
              <a:srgbClr val="33669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184" name="文本框 28"/>
          <p:cNvSpPr txBox="1"/>
          <p:nvPr/>
        </p:nvSpPr>
        <p:spPr>
          <a:xfrm>
            <a:off x="7154992" y="4734380"/>
            <a:ext cx="2953706" cy="337167"/>
          </a:xfrm>
          <a:prstGeom prst="rect">
            <a:avLst/>
          </a:prstGeom>
          <a:solidFill>
            <a:srgbClr val="336699"/>
          </a:solidFill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 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战略合作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739635" y="5008984"/>
            <a:ext cx="5214621" cy="2029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marR="0" lvl="1" indent="-1714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2CE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携手</a:t>
            </a:r>
            <a:r>
              <a:rPr kumimoji="0" lang="zh-CN" altLang="en-US" sz="1200" b="1" i="0" u="none" strike="noStrike" kern="1200" cap="none" spc="0" normalizeH="0" baseline="0" noProof="1">
                <a:ln>
                  <a:noFill/>
                </a:ln>
                <a:solidFill>
                  <a:srgbClr val="3960A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头部系统厂商</a:t>
            </a:r>
            <a:r>
              <a:rPr kumimoji="0" lang="en-US" altLang="zh-CN" sz="1200" b="1" i="0" u="none" strike="noStrike" kern="1200" cap="none" spc="0" normalizeH="0" baseline="0" noProof="1">
                <a:ln>
                  <a:noFill/>
                </a:ln>
                <a:solidFill>
                  <a:srgbClr val="3960A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共同</a:t>
            </a: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开展 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DPU </a:t>
            </a: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智能网卡合作</a:t>
            </a: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2CE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与</a:t>
            </a:r>
            <a:r>
              <a:rPr kumimoji="0" lang="zh-CN" altLang="en-US" sz="1200" b="1" i="0" u="none" strike="noStrike" kern="1200" cap="none" spc="0" normalizeH="0" baseline="0" noProof="1">
                <a:ln>
                  <a:noFill/>
                </a:ln>
                <a:solidFill>
                  <a:srgbClr val="3960A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头部系统系统厂商</a:t>
            </a:r>
            <a:r>
              <a:rPr kumimoji="0" lang="en-US" altLang="zh-CN" sz="1200" b="1" i="0" u="none" strike="noStrike" kern="1200" cap="none" spc="0" normalizeH="0" baseline="0" noProof="1">
                <a:ln>
                  <a:noFill/>
                </a:ln>
                <a:solidFill>
                  <a:srgbClr val="3960A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共</a:t>
            </a: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同开发智能网卡及 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RDMA</a:t>
            </a:r>
          </a:p>
          <a:p>
            <a:pPr marL="628650" marR="0" lvl="1" indent="-1714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2CE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与</a:t>
            </a:r>
            <a:r>
              <a:rPr kumimoji="0" lang="zh-CN" altLang="en-US" sz="1200" b="1" i="0" u="none" strike="noStrike" kern="1200" cap="none" spc="0" normalizeH="0" baseline="0" noProof="1">
                <a:ln>
                  <a:noFill/>
                </a:ln>
                <a:solidFill>
                  <a:srgbClr val="3960A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国内数家领先</a:t>
            </a:r>
            <a:r>
              <a:rPr kumimoji="0" lang="en-US" altLang="zh-CN" sz="1200" b="1" i="0" u="none" strike="noStrike" kern="1200" cap="none" spc="0" normalizeH="0" baseline="0" noProof="1">
                <a:ln>
                  <a:noFill/>
                </a:ln>
                <a:solidFill>
                  <a:srgbClr val="3960A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GPU</a:t>
            </a:r>
            <a:r>
              <a:rPr kumimoji="0" lang="zh-CN" altLang="en-US" sz="1200" b="1" i="0" u="none" strike="noStrike" kern="1200" cap="none" spc="0" normalizeH="0" baseline="0" noProof="1">
                <a:ln>
                  <a:noFill/>
                </a:ln>
                <a:solidFill>
                  <a:srgbClr val="3960A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厂商</a:t>
            </a: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基于 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RDMA </a:t>
            </a: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开展合作</a:t>
            </a: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2CE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益思芯与</a:t>
            </a:r>
            <a:r>
              <a:rPr kumimoji="0" lang="zh-CN" altLang="en-US" sz="1200" b="1" i="0" u="none" strike="noStrike" kern="1200" cap="none" spc="0" normalizeH="0" baseline="0" noProof="1">
                <a:ln>
                  <a:noFill/>
                </a:ln>
                <a:solidFill>
                  <a:srgbClr val="3960A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头部系统厂商</a:t>
            </a:r>
            <a:r>
              <a:rPr kumimoji="0" lang="en-US" altLang="zh-CN" sz="1200" b="1" i="0" u="none" strike="noStrike" kern="1200" cap="none" spc="0" normalizeH="0" baseline="0" noProof="1">
                <a:ln>
                  <a:noFill/>
                </a:ln>
                <a:solidFill>
                  <a:srgbClr val="3960A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</a:t>
            </a: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达成 </a:t>
            </a:r>
            <a:r>
              <a:rPr kumimoji="0" lang="en-US" altLang="zh-CN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FTTR </a:t>
            </a:r>
            <a:r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战略合作</a:t>
            </a: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2CE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CN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2CE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2CE"/>
              </a:buClr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58" name="直接连接符 57"/>
          <p:cNvCxnSpPr>
            <a:cxnSpLocks/>
          </p:cNvCxnSpPr>
          <p:nvPr/>
        </p:nvCxnSpPr>
        <p:spPr>
          <a:xfrm>
            <a:off x="3602927" y="1234898"/>
            <a:ext cx="0" cy="9688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00718" y="2979758"/>
            <a:ext cx="5723735" cy="1781834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</a:pPr>
            <a:r>
              <a:rPr lang="en-US" altLang="zh-CN" sz="1100" b="1" dirty="0">
                <a:solidFill>
                  <a:srgbClr val="385FA0"/>
                </a:solidFill>
              </a:rPr>
              <a:t>2021-2022 </a:t>
            </a:r>
            <a:r>
              <a:rPr lang="zh-CN" altLang="en-US" sz="1100" b="1" dirty="0">
                <a:solidFill>
                  <a:srgbClr val="385FA0"/>
                </a:solidFill>
              </a:rPr>
              <a:t>中国集成电路与半导领域最佳投资案例</a:t>
            </a:r>
            <a:endParaRPr lang="en-US" altLang="zh-CN" sz="1100" b="1" noProof="1">
              <a:solidFill>
                <a:srgbClr val="385FA0"/>
              </a:solidFill>
              <a:sym typeface="+mn-lt"/>
            </a:endParaRP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100" b="1" noProof="1">
                <a:solidFill>
                  <a:srgbClr val="385FA0"/>
                </a:solidFill>
                <a:sym typeface="+mn-lt"/>
              </a:rPr>
              <a:t>2021-2023 </a:t>
            </a:r>
            <a:r>
              <a:rPr lang="zh-CN" altLang="en-US" sz="1100" b="1" noProof="1">
                <a:solidFill>
                  <a:srgbClr val="385FA0"/>
                </a:solidFill>
                <a:sym typeface="+mn-lt"/>
              </a:rPr>
              <a:t>荣获毕马威“芯科技”新锐企业</a:t>
            </a:r>
            <a:endParaRPr lang="en-US" altLang="zh-CN" sz="1100" b="1" noProof="1">
              <a:solidFill>
                <a:srgbClr val="385FA0"/>
              </a:solidFill>
              <a:sym typeface="+mn-lt"/>
            </a:endParaRP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100" b="1" noProof="1">
                <a:solidFill>
                  <a:srgbClr val="385FA0"/>
                </a:solidFill>
                <a:sym typeface="+mn-lt"/>
              </a:rPr>
              <a:t>2022-2023 </a:t>
            </a:r>
            <a:r>
              <a:rPr lang="zh-CN" altLang="en-US" sz="1100" b="1" noProof="1">
                <a:solidFill>
                  <a:srgbClr val="385FA0"/>
                </a:solidFill>
                <a:sym typeface="+mn-lt"/>
              </a:rPr>
              <a:t>DPU Awards 匠芯技术奖</a:t>
            </a:r>
            <a:endParaRPr lang="en-US" altLang="zh-CN" sz="1100" b="1" noProof="1">
              <a:solidFill>
                <a:srgbClr val="385FA0"/>
              </a:solidFill>
              <a:sym typeface="+mn-lt"/>
            </a:endParaRPr>
          </a:p>
          <a:p>
            <a:pPr marL="285750" indent="-28575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</a:pPr>
            <a:r>
              <a:rPr lang="en-US" altLang="zh-CN" sz="1100" b="1" dirty="0">
                <a:solidFill>
                  <a:srgbClr val="385FA0"/>
                </a:solidFill>
              </a:rPr>
              <a:t>2024 DPU Awards </a:t>
            </a:r>
            <a:r>
              <a:rPr lang="zh-CN" altLang="en-US" sz="1100" b="1" dirty="0">
                <a:solidFill>
                  <a:srgbClr val="385FA0"/>
                </a:solidFill>
              </a:rPr>
              <a:t>产业领航奖</a:t>
            </a:r>
          </a:p>
          <a:p>
            <a:pPr marL="285750" indent="-28575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</a:pPr>
            <a:r>
              <a:rPr lang="en-US" altLang="zh-CN" sz="1100" b="1" dirty="0">
                <a:solidFill>
                  <a:srgbClr val="385FA0"/>
                </a:solidFill>
              </a:rPr>
              <a:t>2024 DPU Awards </a:t>
            </a:r>
            <a:r>
              <a:rPr lang="zh-CN" altLang="en-US" sz="1100" b="1" dirty="0">
                <a:solidFill>
                  <a:srgbClr val="385FA0"/>
                </a:solidFill>
              </a:rPr>
              <a:t>创新引擎奖</a:t>
            </a:r>
            <a:endParaRPr lang="en-US" altLang="zh-CN" sz="1100" b="1" dirty="0">
              <a:solidFill>
                <a:srgbClr val="385FA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</a:pPr>
            <a:r>
              <a:rPr lang="en-US" altLang="zh-CN" sz="1100" b="1" noProof="1">
                <a:solidFill>
                  <a:srgbClr val="385FA0"/>
                </a:solidFill>
                <a:sym typeface="+mn-lt"/>
              </a:rPr>
              <a:t>2023 </a:t>
            </a:r>
            <a:r>
              <a:rPr lang="zh-CN" altLang="en-US" sz="1100" b="1" noProof="1">
                <a:solidFill>
                  <a:srgbClr val="385FA0"/>
                </a:solidFill>
                <a:sym typeface="+mn-lt"/>
              </a:rPr>
              <a:t>IC 风云榜年度优秀创新产品奖</a:t>
            </a:r>
            <a:endParaRPr lang="en-US" altLang="zh-CN" sz="1100" b="1" dirty="0">
              <a:solidFill>
                <a:srgbClr val="385FA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</a:pPr>
            <a:r>
              <a:rPr lang="en-US" altLang="zh-CN" sz="1100" b="1" dirty="0">
                <a:solidFill>
                  <a:srgbClr val="385FA0"/>
                </a:solidFill>
              </a:rPr>
              <a:t>2023 </a:t>
            </a:r>
            <a:r>
              <a:rPr lang="zh-CN" altLang="en-US" sz="1100" b="1" dirty="0">
                <a:solidFill>
                  <a:srgbClr val="385FA0"/>
                </a:solidFill>
              </a:rPr>
              <a:t>中国半导体芯片设计创新奖</a:t>
            </a:r>
            <a:endParaRPr lang="zh-CN" altLang="en-US" sz="1100" b="1" noProof="1">
              <a:solidFill>
                <a:srgbClr val="385FA0"/>
              </a:solidFill>
              <a:sym typeface="+mn-lt"/>
            </a:endParaRP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100" b="1" noProof="1">
                <a:solidFill>
                  <a:srgbClr val="385FA0"/>
                </a:solidFill>
                <a:sym typeface="+mn-lt"/>
              </a:rPr>
              <a:t>2023 年度“张江之星” </a:t>
            </a:r>
          </a:p>
        </p:txBody>
      </p:sp>
      <p:sp>
        <p:nvSpPr>
          <p:cNvPr id="7195" name="文本框 7"/>
          <p:cNvSpPr txBox="1"/>
          <p:nvPr/>
        </p:nvSpPr>
        <p:spPr>
          <a:xfrm>
            <a:off x="700718" y="4513538"/>
            <a:ext cx="5481637" cy="143116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85F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多样性算力产业及标准推委会成员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385F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85F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开放数据中心委员会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85F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成员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385F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85F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算力产业发展方阵成员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385F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85F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绿色计算产业联盟成员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385F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85F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中国互联网协会成员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85F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全球计算联盟成员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385FA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385F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上海电子学会成员</a:t>
            </a:r>
          </a:p>
        </p:txBody>
      </p:sp>
      <p:sp>
        <p:nvSpPr>
          <p:cNvPr id="7196" name="标题 1"/>
          <p:cNvSpPr>
            <a:spLocks noGrp="1"/>
          </p:cNvSpPr>
          <p:nvPr/>
        </p:nvSpPr>
        <p:spPr>
          <a:xfrm>
            <a:off x="700718" y="2453355"/>
            <a:ext cx="3643312" cy="4111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 anchorCtr="0"/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荣誉奖项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04CCD08-29C1-193C-7EF9-CC4072BB5A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04688" y="1844040"/>
            <a:ext cx="1737360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A9A98A9-0762-0C80-65A8-95B76DB353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0468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D02C05D-5826-5DFA-D972-276A1E4DF09E}"/>
              </a:ext>
            </a:extLst>
          </p:cNvPr>
          <p:cNvGrpSpPr/>
          <p:nvPr/>
        </p:nvGrpSpPr>
        <p:grpSpPr>
          <a:xfrm>
            <a:off x="4423801" y="2712720"/>
            <a:ext cx="2183120" cy="3158109"/>
            <a:chOff x="4564827" y="2931795"/>
            <a:chExt cx="2049524" cy="3094752"/>
          </a:xfrm>
        </p:grpSpPr>
        <p:pic>
          <p:nvPicPr>
            <p:cNvPr id="7197" name="Picture 4" descr="图片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69651" y="2931795"/>
              <a:ext cx="1012825" cy="154781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7198" name="Picture 4" descr="图片"/>
            <p:cNvPicPr>
              <a:picLocks noChangeAspect="1"/>
            </p:cNvPicPr>
            <p:nvPr/>
          </p:nvPicPr>
          <p:blipFill>
            <a:blip r:embed="rId7"/>
            <a:srcRect l="16667" r="16667"/>
            <a:stretch>
              <a:fillRect/>
            </a:stretch>
          </p:blipFill>
          <p:spPr>
            <a:xfrm>
              <a:off x="5582476" y="2931795"/>
              <a:ext cx="1031875" cy="154781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A0AA160-E470-5C69-E1B1-D1354FE4D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81" r="33294"/>
            <a:stretch/>
          </p:blipFill>
          <p:spPr>
            <a:xfrm>
              <a:off x="4564827" y="4477300"/>
              <a:ext cx="996313" cy="154781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4D093D7-C924-E39C-2BAC-72FA21316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688" y="4477300"/>
              <a:ext cx="1051838" cy="154924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65661" y="422243"/>
            <a:ext cx="863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DSA </a:t>
            </a:r>
            <a:r>
              <a:rPr lang="zh-CN" altLang="en-US" sz="36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时代</a:t>
            </a:r>
          </a:p>
        </p:txBody>
      </p:sp>
      <p:pic>
        <p:nvPicPr>
          <p:cNvPr id="66" name="图片 65" descr="徽标, 公司名称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45" b="22664"/>
          <a:stretch>
            <a:fillRect/>
          </a:stretch>
        </p:blipFill>
        <p:spPr>
          <a:xfrm>
            <a:off x="10150094" y="89646"/>
            <a:ext cx="1901833" cy="1131407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16" idx="2"/>
          </p:cNvCxnSpPr>
          <p:nvPr/>
        </p:nvCxnSpPr>
        <p:spPr>
          <a:xfrm flipH="1">
            <a:off x="1399333" y="3190486"/>
            <a:ext cx="9770" cy="958462"/>
          </a:xfrm>
          <a:prstGeom prst="straightConnector1">
            <a:avLst/>
          </a:prstGeom>
          <a:ln w="38100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8" b="96623" l="4000" r="9796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278" y="4232169"/>
            <a:ext cx="1010108" cy="8693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5481" y="5316575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5929" y="1934664"/>
            <a:ext cx="1540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Computers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5952" y="2646297"/>
            <a:ext cx="1706301" cy="1057534"/>
            <a:chOff x="1136522" y="2646297"/>
            <a:chExt cx="1706301" cy="1057534"/>
          </a:xfrm>
        </p:grpSpPr>
        <p:sp>
          <p:nvSpPr>
            <p:cNvPr id="16" name="Rounded Rectangle 15"/>
            <p:cNvSpPr/>
            <p:nvPr/>
          </p:nvSpPr>
          <p:spPr>
            <a:xfrm>
              <a:off x="1136522" y="2646297"/>
              <a:ext cx="1706301" cy="544189"/>
            </a:xfrm>
            <a:prstGeom prst="roundRect">
              <a:avLst/>
            </a:prstGeom>
            <a:solidFill>
              <a:srgbClr val="56BDC4"/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Java/C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136522" y="3192111"/>
              <a:ext cx="1706301" cy="511720"/>
            </a:xfrm>
            <a:prstGeom prst="roundRect">
              <a:avLst/>
            </a:prstGeom>
            <a:solidFill>
              <a:srgbClr val="3960A1"/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Compiler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08" b="96415" l="1000" r="96778">
                        <a14:foregroundMark x1="29778" y1="34340" x2="29778" y2="34340"/>
                        <a14:foregroundMark x1="25111" y1="49623" x2="25111" y2="496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0165" y="4144015"/>
            <a:ext cx="1608267" cy="94709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85217" y="5316575"/>
            <a:ext cx="615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59076" y="1934664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Graphics</a:t>
            </a:r>
          </a:p>
        </p:txBody>
      </p:sp>
      <p:cxnSp>
        <p:nvCxnSpPr>
          <p:cNvPr id="22" name="Straight Arrow Connector 21"/>
          <p:cNvCxnSpPr>
            <a:stCxn id="24" idx="2"/>
          </p:cNvCxnSpPr>
          <p:nvPr/>
        </p:nvCxnSpPr>
        <p:spPr>
          <a:xfrm flipH="1">
            <a:off x="3485209" y="3190486"/>
            <a:ext cx="9770" cy="958462"/>
          </a:xfrm>
          <a:prstGeom prst="straightConnector1">
            <a:avLst/>
          </a:prstGeom>
          <a:ln w="38100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2641828" y="2646297"/>
            <a:ext cx="1706301" cy="1057534"/>
            <a:chOff x="1136522" y="2646297"/>
            <a:chExt cx="1706301" cy="1057534"/>
          </a:xfrm>
        </p:grpSpPr>
        <p:sp>
          <p:nvSpPr>
            <p:cNvPr id="24" name="Rounded Rectangle 23"/>
            <p:cNvSpPr/>
            <p:nvPr/>
          </p:nvSpPr>
          <p:spPr>
            <a:xfrm>
              <a:off x="1136522" y="2646297"/>
              <a:ext cx="1706301" cy="544189"/>
            </a:xfrm>
            <a:prstGeom prst="roundRect">
              <a:avLst/>
            </a:prstGeom>
            <a:solidFill>
              <a:srgbClr val="56BDC4"/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OpenCL</a:t>
              </a:r>
              <a:endPara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136522" y="3192111"/>
              <a:ext cx="1706301" cy="511720"/>
            </a:xfrm>
            <a:prstGeom prst="roundRect">
              <a:avLst/>
            </a:prstGeom>
            <a:solidFill>
              <a:srgbClr val="3960A1"/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Compiler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482" l="0" r="100000">
                        <a14:foregroundMark x1="13534" y1="46114" x2="13534" y2="461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2131" y="4294089"/>
            <a:ext cx="995630" cy="72239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208932" y="5316575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20142" y="1641714"/>
            <a:ext cx="1501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Signal </a:t>
            </a:r>
          </a:p>
          <a:p>
            <a:pPr algn="ctr"/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Processing</a:t>
            </a:r>
          </a:p>
        </p:txBody>
      </p:sp>
      <p:cxnSp>
        <p:nvCxnSpPr>
          <p:cNvPr id="30" name="Straight Arrow Connector 29"/>
          <p:cNvCxnSpPr>
            <a:stCxn id="32" idx="2"/>
          </p:cNvCxnSpPr>
          <p:nvPr/>
        </p:nvCxnSpPr>
        <p:spPr>
          <a:xfrm flipH="1">
            <a:off x="5571085" y="3190486"/>
            <a:ext cx="9770" cy="958462"/>
          </a:xfrm>
          <a:prstGeom prst="straightConnector1">
            <a:avLst/>
          </a:prstGeom>
          <a:ln w="38100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4727704" y="2646297"/>
            <a:ext cx="1706301" cy="1057534"/>
            <a:chOff x="1136522" y="2646297"/>
            <a:chExt cx="1706301" cy="1057534"/>
          </a:xfrm>
        </p:grpSpPr>
        <p:sp>
          <p:nvSpPr>
            <p:cNvPr id="32" name="Rounded Rectangle 31"/>
            <p:cNvSpPr/>
            <p:nvPr/>
          </p:nvSpPr>
          <p:spPr>
            <a:xfrm>
              <a:off x="1136522" y="2646297"/>
              <a:ext cx="1706301" cy="544189"/>
            </a:xfrm>
            <a:prstGeom prst="roundRect">
              <a:avLst/>
            </a:prstGeom>
            <a:solidFill>
              <a:srgbClr val="56BDC4"/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Matlab</a:t>
              </a:r>
              <a:endPara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136522" y="3192111"/>
              <a:ext cx="1706301" cy="511720"/>
            </a:xfrm>
            <a:prstGeom prst="roundRect">
              <a:avLst/>
            </a:prstGeom>
            <a:solidFill>
              <a:srgbClr val="3960A1"/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Compiler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037124" y="1641714"/>
            <a:ext cx="1250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Machine</a:t>
            </a:r>
          </a:p>
          <a:p>
            <a:pPr algn="ctr"/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62929" y="41128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9"/>
          <a:srcRect l="12285" t="5098" r="13886" b="32726"/>
          <a:stretch>
            <a:fillRect/>
          </a:stretch>
        </p:blipFill>
        <p:spPr>
          <a:xfrm>
            <a:off x="7177189" y="4256356"/>
            <a:ext cx="1027977" cy="66834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424918" y="533196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TPU</a:t>
            </a:r>
          </a:p>
        </p:txBody>
      </p:sp>
      <p:cxnSp>
        <p:nvCxnSpPr>
          <p:cNvPr id="39" name="Straight Arrow Connector 38"/>
          <p:cNvCxnSpPr>
            <a:stCxn id="43" idx="0"/>
            <a:endCxn id="36" idx="0"/>
          </p:cNvCxnSpPr>
          <p:nvPr/>
        </p:nvCxnSpPr>
        <p:spPr>
          <a:xfrm>
            <a:off x="7705425" y="3192111"/>
            <a:ext cx="26781" cy="920724"/>
          </a:xfrm>
          <a:prstGeom prst="straightConnector1">
            <a:avLst/>
          </a:prstGeom>
          <a:ln w="38100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6848305" y="2641605"/>
            <a:ext cx="1706301" cy="1062226"/>
            <a:chOff x="1171247" y="2641605"/>
            <a:chExt cx="1706301" cy="1062226"/>
          </a:xfrm>
        </p:grpSpPr>
        <p:sp>
          <p:nvSpPr>
            <p:cNvPr id="42" name="Rounded Rectangle 41"/>
            <p:cNvSpPr/>
            <p:nvPr/>
          </p:nvSpPr>
          <p:spPr>
            <a:xfrm>
              <a:off x="1171247" y="2641605"/>
              <a:ext cx="1706301" cy="544189"/>
            </a:xfrm>
            <a:prstGeom prst="roundRect">
              <a:avLst/>
            </a:prstGeom>
            <a:solidFill>
              <a:srgbClr val="56BDC4"/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TensorFlow</a:t>
              </a:r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1182823" y="3192111"/>
              <a:ext cx="1691088" cy="511720"/>
            </a:xfrm>
            <a:prstGeom prst="roundRect">
              <a:avLst/>
            </a:prstGeom>
            <a:solidFill>
              <a:srgbClr val="3960A1"/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Compiler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0426231" y="5331964"/>
            <a:ext cx="579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PISA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26811" y="1966242"/>
            <a:ext cx="1628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Networking</a:t>
            </a:r>
          </a:p>
        </p:txBody>
      </p:sp>
      <p:cxnSp>
        <p:nvCxnSpPr>
          <p:cNvPr id="45" name="Straight Arrow Connector 44"/>
          <p:cNvCxnSpPr>
            <a:stCxn id="47" idx="2"/>
          </p:cNvCxnSpPr>
          <p:nvPr/>
        </p:nvCxnSpPr>
        <p:spPr>
          <a:xfrm flipH="1">
            <a:off x="10613694" y="3190486"/>
            <a:ext cx="9770" cy="958462"/>
          </a:xfrm>
          <a:prstGeom prst="straightConnector1">
            <a:avLst/>
          </a:prstGeom>
          <a:ln w="38100" cmpd="sng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9770313" y="2646297"/>
            <a:ext cx="1706301" cy="1057534"/>
            <a:chOff x="1136522" y="2646297"/>
            <a:chExt cx="1706301" cy="1057534"/>
          </a:xfrm>
        </p:grpSpPr>
        <p:sp>
          <p:nvSpPr>
            <p:cNvPr id="47" name="Rounded Rectangle 46"/>
            <p:cNvSpPr/>
            <p:nvPr/>
          </p:nvSpPr>
          <p:spPr>
            <a:xfrm>
              <a:off x="1136522" y="2646297"/>
              <a:ext cx="1706301" cy="544189"/>
            </a:xfrm>
            <a:prstGeom prst="roundRect">
              <a:avLst/>
            </a:prstGeom>
            <a:solidFill>
              <a:srgbClr val="56BDC4"/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P4</a:t>
              </a: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136522" y="3192111"/>
              <a:ext cx="1706301" cy="511720"/>
            </a:xfrm>
            <a:prstGeom prst="roundRect">
              <a:avLst/>
            </a:prstGeom>
            <a:solidFill>
              <a:srgbClr val="3960A1"/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Compiler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521243" y="2746893"/>
            <a:ext cx="1324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3960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&gt;&gt;&gt;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9191928" y="4196873"/>
            <a:ext cx="2656935" cy="883018"/>
            <a:chOff x="4388696" y="5253651"/>
            <a:chExt cx="2656935" cy="883018"/>
          </a:xfrm>
        </p:grpSpPr>
        <p:grpSp>
          <p:nvGrpSpPr>
            <p:cNvPr id="51" name="Group 50"/>
            <p:cNvGrpSpPr/>
            <p:nvPr/>
          </p:nvGrpSpPr>
          <p:grpSpPr>
            <a:xfrm>
              <a:off x="4785895" y="5288083"/>
              <a:ext cx="370954" cy="822800"/>
              <a:chOff x="1485649" y="3204985"/>
              <a:chExt cx="1124341" cy="2169168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852" tIns="54426" rIns="108852" bIns="54426"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5253109" y="5290755"/>
              <a:ext cx="370954" cy="822800"/>
              <a:chOff x="1485649" y="3204985"/>
              <a:chExt cx="1124341" cy="2169168"/>
            </a:xfrm>
          </p:grpSpPr>
          <p:sp>
            <p:nvSpPr>
              <p:cNvPr id="162" name="Rectangle 161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852" tIns="54426" rIns="108852" bIns="54426"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5714995" y="5293890"/>
              <a:ext cx="370954" cy="822800"/>
              <a:chOff x="1485649" y="3204985"/>
              <a:chExt cx="1124341" cy="2169168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852" tIns="54426" rIns="108852" bIns="54426"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6178541" y="5298421"/>
              <a:ext cx="370954" cy="822800"/>
              <a:chOff x="1485649" y="3204985"/>
              <a:chExt cx="1124341" cy="2169168"/>
            </a:xfrm>
          </p:grpSpPr>
          <p:sp>
            <p:nvSpPr>
              <p:cNvPr id="158" name="Rectangle 157"/>
              <p:cNvSpPr/>
              <p:nvPr/>
            </p:nvSpPr>
            <p:spPr>
              <a:xfrm>
                <a:off x="1492629" y="3216474"/>
                <a:ext cx="1117361" cy="2157679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852" tIns="54426" rIns="108852" bIns="54426" rtlCol="0" anchor="ctr"/>
              <a:lstStyle/>
              <a:p>
                <a:pPr algn="ctr"/>
                <a:endParaRPr lang="en-US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485649" y="3204985"/>
                <a:ext cx="1124341" cy="2157680"/>
              </a:xfrm>
              <a:prstGeom prst="rect">
                <a:avLst/>
              </a:prstGeom>
              <a:solidFill>
                <a:schemeClr val="lt1">
                  <a:alpha val="70000"/>
                </a:schemeClr>
              </a:solidFill>
              <a:ln w="31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6684534" y="5408287"/>
              <a:ext cx="182231" cy="262558"/>
              <a:chOff x="8131589" y="4009362"/>
              <a:chExt cx="552334" cy="692189"/>
            </a:xfrm>
          </p:grpSpPr>
          <p:grpSp>
            <p:nvGrpSpPr>
              <p:cNvPr id="150" name="Group 65"/>
              <p:cNvGrpSpPr/>
              <p:nvPr/>
            </p:nvGrpSpPr>
            <p:grpSpPr>
              <a:xfrm>
                <a:off x="8131589" y="4009362"/>
                <a:ext cx="551591" cy="228624"/>
                <a:chOff x="7660968" y="1751777"/>
                <a:chExt cx="1040580" cy="450645"/>
              </a:xfrm>
            </p:grpSpPr>
            <p:sp>
              <p:nvSpPr>
                <p:cNvPr id="155" name="Freeform 154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56" name="Straight Connector 155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1" name="Group 70"/>
              <p:cNvGrpSpPr/>
              <p:nvPr/>
            </p:nvGrpSpPr>
            <p:grpSpPr>
              <a:xfrm>
                <a:off x="8132332" y="4472927"/>
                <a:ext cx="551591" cy="228624"/>
                <a:chOff x="7660968" y="1751777"/>
                <a:chExt cx="1040580" cy="450645"/>
              </a:xfrm>
            </p:grpSpPr>
            <p:sp>
              <p:nvSpPr>
                <p:cNvPr id="152" name="Freeform 151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53" name="Straight Connector 152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6" name="Rectangle 55"/>
            <p:cNvSpPr/>
            <p:nvPr/>
          </p:nvSpPr>
          <p:spPr>
            <a:xfrm rot="16200000">
              <a:off x="4140666" y="5625761"/>
              <a:ext cx="883018" cy="1387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175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155495" tIns="77748" rIns="155495" bIns="77748" rtlCol="0" anchor="ctr"/>
            <a:lstStyle/>
            <a:p>
              <a:pPr algn="ctr"/>
              <a:endPara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6876464" y="5411735"/>
              <a:ext cx="169167" cy="602844"/>
              <a:chOff x="2488822" y="2403406"/>
              <a:chExt cx="529093" cy="1589294"/>
            </a:xfrm>
          </p:grpSpPr>
          <p:cxnSp>
            <p:nvCxnSpPr>
              <p:cNvPr id="139" name="Straight Arrow Connector 138"/>
              <p:cNvCxnSpPr/>
              <p:nvPr/>
            </p:nvCxnSpPr>
            <p:spPr>
              <a:xfrm flipV="1">
                <a:off x="2493656" y="24034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/>
              <p:nvPr/>
            </p:nvCxnSpPr>
            <p:spPr>
              <a:xfrm flipV="1">
                <a:off x="2490064" y="25558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 flipV="1">
                <a:off x="2493656" y="2717444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/>
              <p:cNvCxnSpPr/>
              <p:nvPr/>
            </p:nvCxnSpPr>
            <p:spPr>
              <a:xfrm flipV="1">
                <a:off x="2493656" y="2871548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/>
              <p:cNvCxnSpPr/>
              <p:nvPr/>
            </p:nvCxnSpPr>
            <p:spPr>
              <a:xfrm flipV="1">
                <a:off x="2493656" y="303169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/>
              <p:nvPr/>
            </p:nvCxnSpPr>
            <p:spPr>
              <a:xfrm flipV="1">
                <a:off x="2494729" y="319080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flipV="1">
                <a:off x="2493656" y="3352442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/>
              <p:cNvCxnSpPr/>
              <p:nvPr/>
            </p:nvCxnSpPr>
            <p:spPr>
              <a:xfrm flipV="1">
                <a:off x="2494729" y="351258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flipV="1">
                <a:off x="2495802" y="367169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/>
              <p:cNvCxnSpPr/>
              <p:nvPr/>
            </p:nvCxnSpPr>
            <p:spPr>
              <a:xfrm flipV="1">
                <a:off x="2493656" y="383359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 flipV="1">
                <a:off x="2488822" y="399270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4388696" y="5390116"/>
              <a:ext cx="125739" cy="602844"/>
              <a:chOff x="2488822" y="2403406"/>
              <a:chExt cx="529093" cy="1589294"/>
            </a:xfrm>
          </p:grpSpPr>
          <p:cxnSp>
            <p:nvCxnSpPr>
              <p:cNvPr id="128" name="Straight Arrow Connector 127"/>
              <p:cNvCxnSpPr/>
              <p:nvPr/>
            </p:nvCxnSpPr>
            <p:spPr>
              <a:xfrm flipV="1">
                <a:off x="2493656" y="24034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V="1">
                <a:off x="2490064" y="2555806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 flipV="1">
                <a:off x="2493656" y="2717444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V="1">
                <a:off x="2493656" y="2871548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 flipV="1">
                <a:off x="2493656" y="303169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 flipV="1">
                <a:off x="2494729" y="3190805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 flipV="1">
                <a:off x="2493656" y="3352442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/>
              <p:nvPr/>
            </p:nvCxnSpPr>
            <p:spPr>
              <a:xfrm flipV="1">
                <a:off x="2494729" y="351258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/>
              <p:cNvCxnSpPr/>
              <p:nvPr/>
            </p:nvCxnSpPr>
            <p:spPr>
              <a:xfrm flipV="1">
                <a:off x="2495802" y="3671699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2493656" y="383359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 flipV="1">
                <a:off x="2488822" y="3992700"/>
                <a:ext cx="522113" cy="0"/>
              </a:xfrm>
              <a:prstGeom prst="straightConnector1">
                <a:avLst/>
              </a:prstGeom>
              <a:ln w="3175">
                <a:solidFill>
                  <a:srgbClr val="C00000"/>
                </a:solidFill>
                <a:headEnd type="none" w="med" len="med"/>
                <a:tailEnd type="stealth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/>
            <p:cNvGrpSpPr/>
            <p:nvPr/>
          </p:nvGrpSpPr>
          <p:grpSpPr>
            <a:xfrm>
              <a:off x="4822303" y="5326786"/>
              <a:ext cx="300026" cy="748431"/>
              <a:chOff x="2449931" y="225721"/>
              <a:chExt cx="909363" cy="1973109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Trapezoid 121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Trapezoid 122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Trapezoid 123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Trapezoid 124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Trapezoid 125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Trapezoid 126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5284008" y="5335217"/>
              <a:ext cx="300026" cy="748431"/>
              <a:chOff x="2449931" y="225721"/>
              <a:chExt cx="909363" cy="1973109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Trapezoid 109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Trapezoid 110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Trapezoid 111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Trapezoid 112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Trapezoid 113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Trapezoid 114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5750713" y="5336359"/>
              <a:ext cx="300026" cy="748431"/>
              <a:chOff x="2449931" y="225721"/>
              <a:chExt cx="909363" cy="1973109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Trapezoid 97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Trapezoid 98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Trapezoid 99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Trapezoid 100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Trapezoid 101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Trapezoid 102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6214910" y="5347113"/>
              <a:ext cx="300026" cy="748431"/>
              <a:chOff x="2449931" y="225721"/>
              <a:chExt cx="909363" cy="1973109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2449931" y="225721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449931" y="56313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449931" y="902860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449931" y="1244322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2449931" y="1919144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449931" y="1581733"/>
                <a:ext cx="527194" cy="279686"/>
              </a:xfrm>
              <a:prstGeom prst="rect">
                <a:avLst/>
              </a:prstGeom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Trapezoid 83"/>
              <p:cNvSpPr/>
              <p:nvPr/>
            </p:nvSpPr>
            <p:spPr>
              <a:xfrm rot="5400000">
                <a:off x="3080394" y="231171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Trapezoid 84"/>
              <p:cNvSpPr/>
              <p:nvPr/>
            </p:nvSpPr>
            <p:spPr>
              <a:xfrm rot="5400000">
                <a:off x="3085058" y="56858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Trapezoid 85"/>
              <p:cNvSpPr/>
              <p:nvPr/>
            </p:nvSpPr>
            <p:spPr>
              <a:xfrm rot="5400000">
                <a:off x="3085058" y="908310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Trapezoid 86"/>
              <p:cNvSpPr/>
              <p:nvPr/>
            </p:nvSpPr>
            <p:spPr>
              <a:xfrm rot="5400000">
                <a:off x="3080394" y="125872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Trapezoid 87"/>
              <p:cNvSpPr/>
              <p:nvPr/>
            </p:nvSpPr>
            <p:spPr>
              <a:xfrm rot="5400000">
                <a:off x="3080394" y="1587183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Trapezoid 88"/>
              <p:cNvSpPr/>
              <p:nvPr/>
            </p:nvSpPr>
            <p:spPr>
              <a:xfrm rot="5400000">
                <a:off x="3080394" y="1924594"/>
                <a:ext cx="279686" cy="268786"/>
              </a:xfrm>
              <a:prstGeom prst="trapezoid">
                <a:avLst>
                  <a:gd name="adj" fmla="val 3080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3175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6684779" y="5760077"/>
              <a:ext cx="182231" cy="262558"/>
              <a:chOff x="8131589" y="4009362"/>
              <a:chExt cx="552334" cy="692189"/>
            </a:xfrm>
          </p:grpSpPr>
          <p:grpSp>
            <p:nvGrpSpPr>
              <p:cNvPr id="70" name="Group 65"/>
              <p:cNvGrpSpPr/>
              <p:nvPr/>
            </p:nvGrpSpPr>
            <p:grpSpPr>
              <a:xfrm>
                <a:off x="8131589" y="4009362"/>
                <a:ext cx="551591" cy="228624"/>
                <a:chOff x="7660968" y="1751777"/>
                <a:chExt cx="1040580" cy="450645"/>
              </a:xfrm>
            </p:grpSpPr>
            <p:sp>
              <p:nvSpPr>
                <p:cNvPr id="75" name="Freeform 74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76" name="Straight Connector 75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/>
              <p:cNvGrpSpPr/>
              <p:nvPr/>
            </p:nvGrpSpPr>
            <p:grpSpPr>
              <a:xfrm>
                <a:off x="8132332" y="4472927"/>
                <a:ext cx="551591" cy="228624"/>
                <a:chOff x="7660968" y="1751777"/>
                <a:chExt cx="1040580" cy="450645"/>
              </a:xfrm>
            </p:grpSpPr>
            <p:sp>
              <p:nvSpPr>
                <p:cNvPr id="72" name="Freeform 71"/>
                <p:cNvSpPr/>
                <p:nvPr/>
              </p:nvSpPr>
              <p:spPr>
                <a:xfrm>
                  <a:off x="7660968" y="1751777"/>
                  <a:ext cx="1040580" cy="450645"/>
                </a:xfrm>
                <a:custGeom>
                  <a:avLst/>
                  <a:gdLst>
                    <a:gd name="connsiteX0" fmla="*/ 0 w 1040580"/>
                    <a:gd name="connsiteY0" fmla="*/ 0 h 450645"/>
                    <a:gd name="connsiteX1" fmla="*/ 1040580 w 1040580"/>
                    <a:gd name="connsiteY1" fmla="*/ 8193 h 450645"/>
                    <a:gd name="connsiteX2" fmla="*/ 1032387 w 1040580"/>
                    <a:gd name="connsiteY2" fmla="*/ 450645 h 450645"/>
                    <a:gd name="connsiteX3" fmla="*/ 16387 w 1040580"/>
                    <a:gd name="connsiteY3" fmla="*/ 442451 h 450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40580" h="450645">
                      <a:moveTo>
                        <a:pt x="0" y="0"/>
                      </a:moveTo>
                      <a:lnTo>
                        <a:pt x="1040580" y="8193"/>
                      </a:lnTo>
                      <a:lnTo>
                        <a:pt x="1032387" y="450645"/>
                      </a:lnTo>
                      <a:lnTo>
                        <a:pt x="16387" y="442451"/>
                      </a:lnTo>
                    </a:path>
                  </a:pathLst>
                </a:custGeom>
                <a:noFill/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8501629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8268933" y="1751777"/>
                  <a:ext cx="0" cy="450645"/>
                </a:xfrm>
                <a:prstGeom prst="line">
                  <a:avLst/>
                </a:prstGeom>
                <a:ln w="3175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4" name="Straight Arrow Connector 63"/>
            <p:cNvCxnSpPr/>
            <p:nvPr/>
          </p:nvCxnSpPr>
          <p:spPr>
            <a:xfrm>
              <a:off x="4651574" y="5695160"/>
              <a:ext cx="134321" cy="2144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5624063" y="5703111"/>
              <a:ext cx="90933" cy="1223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6085949" y="5707469"/>
              <a:ext cx="92591" cy="174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6549495" y="5707642"/>
              <a:ext cx="135039" cy="2410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5156849" y="5692467"/>
              <a:ext cx="96260" cy="2671"/>
            </a:xfrm>
            <a:prstGeom prst="straightConnector1">
              <a:avLst/>
            </a:prstGeom>
            <a:ln w="3175" cmpd="sng"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568076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圆角矩形 6"/>
          <p:cNvSpPr/>
          <p:nvPr>
            <p:custDataLst>
              <p:tags r:id="rId1"/>
            </p:custDataLst>
          </p:nvPr>
        </p:nvSpPr>
        <p:spPr>
          <a:xfrm>
            <a:off x="4429125" y="3937000"/>
            <a:ext cx="1871663" cy="1044575"/>
          </a:xfrm>
          <a:prstGeom prst="roundRect">
            <a:avLst>
              <a:gd name="adj" fmla="val 10130"/>
            </a:avLst>
          </a:prstGeom>
          <a:solidFill>
            <a:srgbClr val="36B3BA">
              <a:alpha val="29999"/>
            </a:srgbClr>
          </a:solidFill>
          <a:ln w="25400">
            <a:noFill/>
          </a:ln>
        </p:spPr>
        <p:txBody>
          <a:bodyPr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314" name="圆角矩形 6"/>
          <p:cNvSpPr/>
          <p:nvPr>
            <p:custDataLst>
              <p:tags r:id="rId2"/>
            </p:custDataLst>
          </p:nvPr>
        </p:nvSpPr>
        <p:spPr>
          <a:xfrm>
            <a:off x="2463800" y="3937000"/>
            <a:ext cx="1871663" cy="1044575"/>
          </a:xfrm>
          <a:prstGeom prst="roundRect">
            <a:avLst>
              <a:gd name="adj" fmla="val 10130"/>
            </a:avLst>
          </a:prstGeom>
          <a:solidFill>
            <a:srgbClr val="36B3BA">
              <a:alpha val="29999"/>
            </a:srgbClr>
          </a:solidFill>
          <a:ln w="25400">
            <a:noFill/>
          </a:ln>
        </p:spPr>
        <p:txBody>
          <a:bodyPr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315" name="圆角矩形 6"/>
          <p:cNvSpPr/>
          <p:nvPr>
            <p:custDataLst>
              <p:tags r:id="rId3"/>
            </p:custDataLst>
          </p:nvPr>
        </p:nvSpPr>
        <p:spPr>
          <a:xfrm>
            <a:off x="427038" y="3924300"/>
            <a:ext cx="1871662" cy="1044575"/>
          </a:xfrm>
          <a:prstGeom prst="roundRect">
            <a:avLst>
              <a:gd name="adj" fmla="val 10130"/>
            </a:avLst>
          </a:prstGeom>
          <a:solidFill>
            <a:srgbClr val="36B3BA">
              <a:alpha val="29999"/>
            </a:srgbClr>
          </a:solidFill>
          <a:ln w="25400">
            <a:noFill/>
          </a:ln>
        </p:spPr>
        <p:txBody>
          <a:bodyPr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3316" name="组合 19"/>
          <p:cNvGrpSpPr/>
          <p:nvPr/>
        </p:nvGrpSpPr>
        <p:grpSpPr>
          <a:xfrm>
            <a:off x="6607175" y="1685925"/>
            <a:ext cx="2570163" cy="3497263"/>
            <a:chOff x="10057" y="3578"/>
            <a:chExt cx="3480" cy="4638"/>
          </a:xfrm>
        </p:grpSpPr>
        <p:pic>
          <p:nvPicPr>
            <p:cNvPr id="13317" name="图片 99"/>
            <p:cNvPicPr/>
            <p:nvPr>
              <p:custDataLst>
                <p:tags r:id="rId14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0447" y="3700"/>
              <a:ext cx="2109" cy="14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318" name="文本框 33"/>
            <p:cNvSpPr txBox="1"/>
            <p:nvPr/>
          </p:nvSpPr>
          <p:spPr>
            <a:xfrm>
              <a:off x="10334" y="7608"/>
              <a:ext cx="3203" cy="40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对标</a:t>
              </a:r>
              <a:r>
                <a:rPr kumimoji="0" lang="en-US" altLang="zh-CN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Mellanox CX</a:t>
              </a:r>
              <a:r>
                <a:rPr kumimoji="0" lang="zh-CN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系列</a:t>
              </a:r>
            </a:p>
          </p:txBody>
        </p:sp>
        <p:pic>
          <p:nvPicPr>
            <p:cNvPr id="13319" name="图片 10"/>
            <p:cNvPicPr/>
            <p:nvPr>
              <p:custDataLst>
                <p:tags r:id="rId15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10552" y="5722"/>
              <a:ext cx="2110" cy="164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7" name="圆角矩形 16"/>
            <p:cNvSpPr/>
            <p:nvPr/>
          </p:nvSpPr>
          <p:spPr>
            <a:xfrm>
              <a:off x="10057" y="3578"/>
              <a:ext cx="3123" cy="4638"/>
            </a:xfrm>
            <a:prstGeom prst="roundRect">
              <a:avLst/>
            </a:prstGeom>
            <a:noFill/>
            <a:ln>
              <a:solidFill>
                <a:srgbClr val="BFBFBF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13321" name="think-cell data - do not delete" hidden="1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0" imgW="5715" imgH="5715" progId="TCLayout.ActiveDocument.1">
                  <p:embed/>
                </p:oleObj>
              </mc:Choice>
              <mc:Fallback>
                <p:oleObj r:id="rId20" imgW="5715" imgH="5715" progId="TCLayout.ActiveDocument.1">
                  <p:embed/>
                  <p:pic>
                    <p:nvPicPr>
                      <p:cNvPr id="13321" name="think-cell data - do not delete" hidden="1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1661202" y="380343"/>
            <a:ext cx="8747125" cy="787400"/>
          </a:xfrm>
        </p:spPr>
        <p:txBody>
          <a:bodyPr vert="horz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600" b="1" i="0" u="none" strike="noStrike" kern="1200" cap="none" spc="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DPU 产品全面布局</a:t>
            </a:r>
          </a:p>
        </p:txBody>
      </p:sp>
      <p:grpSp>
        <p:nvGrpSpPr>
          <p:cNvPr id="13326" name="组合 6"/>
          <p:cNvGrpSpPr/>
          <p:nvPr/>
        </p:nvGrpSpPr>
        <p:grpSpPr>
          <a:xfrm>
            <a:off x="996030" y="4486249"/>
            <a:ext cx="3213755" cy="998112"/>
            <a:chOff x="1188009" y="3997815"/>
            <a:chExt cx="3213984" cy="997880"/>
          </a:xfrm>
        </p:grpSpPr>
        <p:sp>
          <p:nvSpPr>
            <p:cNvPr id="21" name="矩形 20"/>
            <p:cNvSpPr/>
            <p:nvPr/>
          </p:nvSpPr>
          <p:spPr>
            <a:xfrm>
              <a:off x="1692779" y="3997815"/>
              <a:ext cx="2709214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 anchorCtr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4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188009" y="4719081"/>
              <a:ext cx="2961557" cy="2766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1" lang="en-US" altLang="zh-CN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427038" y="5010766"/>
            <a:ext cx="1871662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Stargate-N1025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智能网卡</a:t>
            </a:r>
          </a:p>
        </p:txBody>
      </p:sp>
      <p:sp>
        <p:nvSpPr>
          <p:cNvPr id="13" name="矩形 12"/>
          <p:cNvSpPr/>
          <p:nvPr/>
        </p:nvSpPr>
        <p:spPr>
          <a:xfrm>
            <a:off x="8403483" y="3703638"/>
            <a:ext cx="2246260" cy="369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1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331" name="文本框 21"/>
          <p:cNvSpPr txBox="1"/>
          <p:nvPr/>
        </p:nvSpPr>
        <p:spPr>
          <a:xfrm>
            <a:off x="2370454" y="5010766"/>
            <a:ext cx="193960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Stargate-S1100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存储加速卡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13332" name="图片 2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2751094" y="4055889"/>
            <a:ext cx="1206824" cy="797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33" name="Picture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689610" y="4068272"/>
            <a:ext cx="1219200" cy="728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34" name="文本框 28"/>
          <p:cNvSpPr txBox="1"/>
          <p:nvPr/>
        </p:nvSpPr>
        <p:spPr>
          <a:xfrm>
            <a:off x="6534150" y="5740400"/>
            <a:ext cx="55276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通过三代产品实际应用和推广，验证了 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85F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P4/</a:t>
            </a: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385F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NVMe-oF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85FA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/RDMA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等关键技术，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全面对标英伟达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CX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系列和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Bluefield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系列产品</a:t>
            </a:r>
          </a:p>
        </p:txBody>
      </p:sp>
      <p:pic>
        <p:nvPicPr>
          <p:cNvPr id="13335" name="图片 2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403" y="3981325"/>
            <a:ext cx="1413031" cy="93392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36" name="文本框 32"/>
          <p:cNvSpPr txBox="1"/>
          <p:nvPr/>
        </p:nvSpPr>
        <p:spPr>
          <a:xfrm>
            <a:off x="4421980" y="5010766"/>
            <a:ext cx="193960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Stargate-R2100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AI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加速卡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aphicFrame>
        <p:nvGraphicFramePr>
          <p:cNvPr id="16" name="表格 15"/>
          <p:cNvGraphicFramePr/>
          <p:nvPr/>
        </p:nvGraphicFramePr>
        <p:xfrm>
          <a:off x="619125" y="1303338"/>
          <a:ext cx="5455285" cy="21386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590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</a:rPr>
                        <a:t>益思芯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</a:rPr>
                        <a:t>DPU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</a:rPr>
                        <a:t>支持功能</a:t>
                      </a:r>
                    </a:p>
                  </a:txBody>
                  <a:tcPr>
                    <a:solidFill>
                      <a:srgbClr val="3960A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国外对应厂商</a:t>
                      </a:r>
                    </a:p>
                  </a:txBody>
                  <a:tcPr>
                    <a:solidFill>
                      <a:srgbClr val="3960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P4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Intel/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Pensando</a:t>
                      </a:r>
                      <a:endParaRPr lang="en-US" alt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云原生接口</a:t>
                      </a:r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Virtio)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Intel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8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虚拟化支持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Mellanox/Pensando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裸金属支持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Mellanox/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Intel/Pensando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NVMe-oF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Mellanox/Intel/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Pensando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RDMA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ea"/>
                          <a:sym typeface="+mn-lt"/>
                        </a:rPr>
                        <a:t>Mellanox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363" name="文本框 100"/>
          <p:cNvSpPr txBox="1"/>
          <p:nvPr/>
        </p:nvSpPr>
        <p:spPr>
          <a:xfrm>
            <a:off x="427038" y="5548313"/>
            <a:ext cx="1795462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 anchor="ctr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动态可编程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P4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处理器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国内唯一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6346825" y="1412875"/>
            <a:ext cx="5537200" cy="4321175"/>
          </a:xfrm>
          <a:prstGeom prst="round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365" name="文本框 40"/>
          <p:cNvSpPr txBox="1"/>
          <p:nvPr/>
        </p:nvSpPr>
        <p:spPr>
          <a:xfrm>
            <a:off x="2298700" y="5529263"/>
            <a:ext cx="1978025" cy="5207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NVMe-oF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高速共享存储国内唯一</a:t>
            </a:r>
          </a:p>
        </p:txBody>
      </p:sp>
      <p:sp>
        <p:nvSpPr>
          <p:cNvPr id="13366" name="文本框 41"/>
          <p:cNvSpPr txBox="1"/>
          <p:nvPr/>
        </p:nvSpPr>
        <p:spPr>
          <a:xfrm>
            <a:off x="4421980" y="5525771"/>
            <a:ext cx="1963738" cy="52419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txBody>
          <a:bodyPr wrap="square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整体性能和NVIDIA相当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367" name="文本框 7"/>
          <p:cNvSpPr txBox="1"/>
          <p:nvPr>
            <p:custDataLst>
              <p:tags r:id="rId7"/>
            </p:custDataLst>
          </p:nvPr>
        </p:nvSpPr>
        <p:spPr>
          <a:xfrm>
            <a:off x="6534150" y="3209925"/>
            <a:ext cx="2709863" cy="33972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Stargate-ASIC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13368" name="组合 9"/>
          <p:cNvGrpSpPr/>
          <p:nvPr/>
        </p:nvGrpSpPr>
        <p:grpSpPr>
          <a:xfrm>
            <a:off x="9177338" y="1685925"/>
            <a:ext cx="2501900" cy="3471863"/>
            <a:chOff x="13246" y="3555"/>
            <a:chExt cx="3940" cy="4638"/>
          </a:xfrm>
        </p:grpSpPr>
        <p:pic>
          <p:nvPicPr>
            <p:cNvPr id="13369" name="图片 36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3628" y="5697"/>
              <a:ext cx="2850" cy="171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370" name="Picture 2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908" y="3677"/>
              <a:ext cx="1973" cy="132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371" name="文本框 44"/>
            <p:cNvSpPr txBox="1"/>
            <p:nvPr>
              <p:custDataLst>
                <p:tags r:id="rId11"/>
              </p:custDataLst>
            </p:nvPr>
          </p:nvSpPr>
          <p:spPr>
            <a:xfrm>
              <a:off x="13632" y="7591"/>
              <a:ext cx="2781" cy="41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对标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Bluefield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系列</a:t>
              </a:r>
            </a:p>
          </p:txBody>
        </p:sp>
        <p:sp>
          <p:nvSpPr>
            <p:cNvPr id="13372" name="文本框 8"/>
            <p:cNvSpPr txBox="1"/>
            <p:nvPr>
              <p:custDataLst>
                <p:tags r:id="rId12"/>
              </p:custDataLst>
            </p:nvPr>
          </p:nvSpPr>
          <p:spPr>
            <a:xfrm>
              <a:off x="13246" y="4957"/>
              <a:ext cx="3940" cy="8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 Stargate ASIC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+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第三方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CPU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" name="圆角矩形 17"/>
            <p:cNvSpPr/>
            <p:nvPr>
              <p:custDataLst>
                <p:tags r:id="rId13"/>
              </p:custDataLst>
            </p:nvPr>
          </p:nvSpPr>
          <p:spPr>
            <a:xfrm>
              <a:off x="13246" y="3555"/>
              <a:ext cx="3749" cy="4638"/>
            </a:xfrm>
            <a:prstGeom prst="roundRect">
              <a:avLst/>
            </a:prstGeom>
            <a:noFill/>
            <a:ln>
              <a:solidFill>
                <a:srgbClr val="BFBFBF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8410575" y="1035736"/>
            <a:ext cx="1390650" cy="368300"/>
          </a:xfrm>
          <a:prstGeom prst="rect">
            <a:avLst/>
          </a:prstGeom>
          <a:solidFill>
            <a:srgbClr val="56BDC4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下一代产品</a:t>
            </a:r>
          </a:p>
        </p:txBody>
      </p:sp>
      <p:sp>
        <p:nvSpPr>
          <p:cNvPr id="13375" name="文本框 24"/>
          <p:cNvSpPr txBox="1"/>
          <p:nvPr>
            <p:custDataLst>
              <p:tags r:id="rId8"/>
            </p:custDataLst>
          </p:nvPr>
        </p:nvSpPr>
        <p:spPr>
          <a:xfrm>
            <a:off x="427038" y="6226175"/>
            <a:ext cx="9018587" cy="27463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376" name="文本框 26"/>
          <p:cNvSpPr txBox="1"/>
          <p:nvPr/>
        </p:nvSpPr>
        <p:spPr>
          <a:xfrm>
            <a:off x="6534150" y="5210175"/>
            <a:ext cx="5408613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瞄准AI大模型训练服务器、智能驾驶、云网融合、智能制造市场</a:t>
            </a:r>
          </a:p>
        </p:txBody>
      </p:sp>
      <p:sp>
        <p:nvSpPr>
          <p:cNvPr id="28" name="文本框 27"/>
          <p:cNvSpPr txBox="1"/>
          <p:nvPr>
            <p:custDataLst>
              <p:tags r:id="rId9"/>
            </p:custDataLst>
          </p:nvPr>
        </p:nvSpPr>
        <p:spPr>
          <a:xfrm>
            <a:off x="2771775" y="3505200"/>
            <a:ext cx="1390650" cy="368300"/>
          </a:xfrm>
          <a:prstGeom prst="rect">
            <a:avLst/>
          </a:prstGeom>
          <a:solidFill>
            <a:srgbClr val="56BDC4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已交付产品</a:t>
            </a:r>
          </a:p>
        </p:txBody>
      </p:sp>
      <p:sp>
        <p:nvSpPr>
          <p:cNvPr id="13378" name="文本框 34"/>
          <p:cNvSpPr txBox="1"/>
          <p:nvPr/>
        </p:nvSpPr>
        <p:spPr>
          <a:xfrm>
            <a:off x="5737225" y="2830513"/>
            <a:ext cx="4064000" cy="30777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Stargate ASIC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81106" y="456588"/>
            <a:ext cx="863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益思芯 </a:t>
            </a:r>
            <a:r>
              <a:rPr lang="en-US" altLang="zh-CN" sz="36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P4/OVS </a:t>
            </a:r>
            <a:r>
              <a:rPr lang="zh-CN" altLang="en-US" sz="36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加速引擎</a:t>
            </a:r>
          </a:p>
        </p:txBody>
      </p:sp>
      <p:sp>
        <p:nvSpPr>
          <p:cNvPr id="67" name="Rectangle: Rounded Corners 40"/>
          <p:cNvSpPr/>
          <p:nvPr/>
        </p:nvSpPr>
        <p:spPr>
          <a:xfrm>
            <a:off x="2649343" y="2905425"/>
            <a:ext cx="1587881" cy="1273927"/>
          </a:xfrm>
          <a:prstGeom prst="roundRect">
            <a:avLst>
              <a:gd name="adj" fmla="val 0"/>
            </a:avLst>
          </a:prstGeom>
          <a:solidFill>
            <a:srgbClr val="3960A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Rectangle: Rounded Corners 40"/>
          <p:cNvSpPr/>
          <p:nvPr/>
        </p:nvSpPr>
        <p:spPr>
          <a:xfrm>
            <a:off x="4441709" y="1558940"/>
            <a:ext cx="2140641" cy="3957588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4648429" y="1739207"/>
            <a:ext cx="1727200" cy="812800"/>
          </a:xfrm>
          <a:prstGeom prst="roundRect">
            <a:avLst/>
          </a:prstGeom>
          <a:solidFill>
            <a:schemeClr val="bg1"/>
          </a:solidFill>
          <a:ln w="3175">
            <a:solidFill>
              <a:srgbClr val="396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P4 Parser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4648429" y="2677559"/>
            <a:ext cx="1727200" cy="812800"/>
          </a:xfrm>
          <a:prstGeom prst="roundRect">
            <a:avLst/>
          </a:prstGeom>
          <a:solidFill>
            <a:schemeClr val="bg1"/>
          </a:solidFill>
          <a:ln w="3175">
            <a:solidFill>
              <a:srgbClr val="396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</a:t>
            </a:r>
            <a:endParaRPr 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4648429" y="4590834"/>
            <a:ext cx="1727200" cy="812800"/>
          </a:xfrm>
          <a:prstGeom prst="roundRect">
            <a:avLst/>
          </a:prstGeom>
          <a:solidFill>
            <a:schemeClr val="bg1"/>
          </a:solidFill>
          <a:ln w="3175">
            <a:solidFill>
              <a:srgbClr val="396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P4 </a:t>
            </a:r>
            <a:r>
              <a:rPr lang="en-US" sz="1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Deparser</a:t>
            </a:r>
            <a:endParaRPr 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Manual Operation 71"/>
          <p:cNvSpPr/>
          <p:nvPr/>
        </p:nvSpPr>
        <p:spPr>
          <a:xfrm rot="16200000">
            <a:off x="2572432" y="3327789"/>
            <a:ext cx="1118418" cy="376795"/>
          </a:xfrm>
          <a:prstGeom prst="flowChartManualOperation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SP+DWRR</a:t>
            </a:r>
          </a:p>
        </p:txBody>
      </p:sp>
      <p:sp>
        <p:nvSpPr>
          <p:cNvPr id="73" name="Rectangle: Rounded Corners 40"/>
          <p:cNvSpPr/>
          <p:nvPr/>
        </p:nvSpPr>
        <p:spPr>
          <a:xfrm>
            <a:off x="7079444" y="1558940"/>
            <a:ext cx="2413000" cy="1273927"/>
          </a:xfrm>
          <a:prstGeom prst="roundRect">
            <a:avLst>
              <a:gd name="adj" fmla="val 0"/>
            </a:avLst>
          </a:prstGeom>
          <a:solidFill>
            <a:srgbClr val="56BDC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Manual Operation 73"/>
          <p:cNvSpPr/>
          <p:nvPr/>
        </p:nvSpPr>
        <p:spPr>
          <a:xfrm rot="16200000">
            <a:off x="7906876" y="2007505"/>
            <a:ext cx="1131406" cy="376795"/>
          </a:xfrm>
          <a:prstGeom prst="flowChartManualOperation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SP+DWRR</a:t>
            </a:r>
          </a:p>
        </p:txBody>
      </p:sp>
      <p:sp>
        <p:nvSpPr>
          <p:cNvPr id="75" name="Can 74"/>
          <p:cNvSpPr/>
          <p:nvPr/>
        </p:nvSpPr>
        <p:spPr>
          <a:xfrm rot="5400000">
            <a:off x="7511934" y="1482795"/>
            <a:ext cx="317500" cy="77470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76" name="Can 75"/>
          <p:cNvSpPr/>
          <p:nvPr/>
        </p:nvSpPr>
        <p:spPr>
          <a:xfrm rot="5400000">
            <a:off x="7511934" y="2102258"/>
            <a:ext cx="317500" cy="77470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77" name="Oval 76"/>
          <p:cNvSpPr/>
          <p:nvPr/>
        </p:nvSpPr>
        <p:spPr>
          <a:xfrm>
            <a:off x="8861724" y="1972102"/>
            <a:ext cx="444500" cy="44759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</a:t>
            </a:r>
          </a:p>
        </p:txBody>
      </p:sp>
      <p:sp>
        <p:nvSpPr>
          <p:cNvPr id="78" name="Rectangle: Rounded Corners 40"/>
          <p:cNvSpPr/>
          <p:nvPr/>
        </p:nvSpPr>
        <p:spPr>
          <a:xfrm>
            <a:off x="7079444" y="2897415"/>
            <a:ext cx="2413000" cy="1273927"/>
          </a:xfrm>
          <a:prstGeom prst="roundRect">
            <a:avLst>
              <a:gd name="adj" fmla="val 0"/>
            </a:avLst>
          </a:prstGeom>
          <a:solidFill>
            <a:srgbClr val="3960A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Manual Operation 78"/>
          <p:cNvSpPr/>
          <p:nvPr/>
        </p:nvSpPr>
        <p:spPr>
          <a:xfrm rot="16200000">
            <a:off x="7906876" y="3345980"/>
            <a:ext cx="1131406" cy="376795"/>
          </a:xfrm>
          <a:prstGeom prst="flowChartManualOperation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SP+DWRR</a:t>
            </a:r>
          </a:p>
        </p:txBody>
      </p:sp>
      <p:sp>
        <p:nvSpPr>
          <p:cNvPr id="80" name="Can 79"/>
          <p:cNvSpPr/>
          <p:nvPr/>
        </p:nvSpPr>
        <p:spPr>
          <a:xfrm rot="5400000">
            <a:off x="7511934" y="2821270"/>
            <a:ext cx="317500" cy="77470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81" name="Can 80"/>
          <p:cNvSpPr/>
          <p:nvPr/>
        </p:nvSpPr>
        <p:spPr>
          <a:xfrm rot="5400000">
            <a:off x="7511934" y="3440733"/>
            <a:ext cx="317500" cy="77470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82" name="Oval 81"/>
          <p:cNvSpPr/>
          <p:nvPr/>
        </p:nvSpPr>
        <p:spPr>
          <a:xfrm>
            <a:off x="8874424" y="3310577"/>
            <a:ext cx="444500" cy="44759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396142" y="1294449"/>
            <a:ext cx="7413803" cy="4497263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: Rounded Corners 40"/>
          <p:cNvSpPr/>
          <p:nvPr/>
        </p:nvSpPr>
        <p:spPr>
          <a:xfrm>
            <a:off x="874080" y="1646431"/>
            <a:ext cx="1043212" cy="1000576"/>
          </a:xfrm>
          <a:prstGeom prst="roundRect">
            <a:avLst>
              <a:gd name="adj" fmla="val 0"/>
            </a:avLst>
          </a:prstGeom>
          <a:solidFill>
            <a:srgbClr val="56BDC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ETH</a:t>
            </a:r>
          </a:p>
          <a:p>
            <a:pPr algn="ctr"/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RX</a:t>
            </a: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Rectangle: Rounded Corners 40"/>
          <p:cNvSpPr/>
          <p:nvPr/>
        </p:nvSpPr>
        <p:spPr>
          <a:xfrm>
            <a:off x="871333" y="3048564"/>
            <a:ext cx="1043212" cy="989012"/>
          </a:xfrm>
          <a:prstGeom prst="roundRect">
            <a:avLst>
              <a:gd name="adj" fmla="val 0"/>
            </a:avLst>
          </a:prstGeom>
          <a:solidFill>
            <a:srgbClr val="3960A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</a:p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virtio</a:t>
            </a:r>
          </a:p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TX</a:t>
            </a:r>
          </a:p>
        </p:txBody>
      </p:sp>
      <p:sp>
        <p:nvSpPr>
          <p:cNvPr id="86" name="Rectangle: Rounded Corners 40"/>
          <p:cNvSpPr/>
          <p:nvPr/>
        </p:nvSpPr>
        <p:spPr>
          <a:xfrm>
            <a:off x="871333" y="4388333"/>
            <a:ext cx="1043212" cy="989012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eCPU</a:t>
            </a:r>
          </a:p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TX</a:t>
            </a:r>
          </a:p>
        </p:txBody>
      </p:sp>
      <p:sp>
        <p:nvSpPr>
          <p:cNvPr id="87" name="Rectangle: Rounded Corners 40"/>
          <p:cNvSpPr/>
          <p:nvPr/>
        </p:nvSpPr>
        <p:spPr>
          <a:xfrm>
            <a:off x="10294338" y="1690870"/>
            <a:ext cx="1043212" cy="1000576"/>
          </a:xfrm>
          <a:prstGeom prst="roundRect">
            <a:avLst>
              <a:gd name="adj" fmla="val 0"/>
            </a:avLst>
          </a:prstGeom>
          <a:solidFill>
            <a:srgbClr val="56BDC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ETH</a:t>
            </a:r>
          </a:p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TX</a:t>
            </a:r>
          </a:p>
        </p:txBody>
      </p:sp>
      <p:sp>
        <p:nvSpPr>
          <p:cNvPr id="88" name="Rectangle: Rounded Corners 40"/>
          <p:cNvSpPr/>
          <p:nvPr/>
        </p:nvSpPr>
        <p:spPr>
          <a:xfrm>
            <a:off x="10307038" y="3040848"/>
            <a:ext cx="1043212" cy="989012"/>
          </a:xfrm>
          <a:prstGeom prst="roundRect">
            <a:avLst>
              <a:gd name="adj" fmla="val 0"/>
            </a:avLst>
          </a:prstGeom>
          <a:solidFill>
            <a:srgbClr val="3960A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</a:p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virtio</a:t>
            </a:r>
          </a:p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RX</a:t>
            </a:r>
          </a:p>
        </p:txBody>
      </p:sp>
      <p:sp>
        <p:nvSpPr>
          <p:cNvPr id="89" name="Rectangle: Rounded Corners 40"/>
          <p:cNvSpPr/>
          <p:nvPr/>
        </p:nvSpPr>
        <p:spPr>
          <a:xfrm>
            <a:off x="10307038" y="4378224"/>
            <a:ext cx="1043212" cy="989012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eCPU</a:t>
            </a:r>
          </a:p>
          <a:p>
            <a:pPr algn="ctr"/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RX</a:t>
            </a:r>
          </a:p>
        </p:txBody>
      </p:sp>
      <p:cxnSp>
        <p:nvCxnSpPr>
          <p:cNvPr id="90" name="Straight Arrow Connector 89"/>
          <p:cNvCxnSpPr>
            <a:stCxn id="84" idx="3"/>
          </p:cNvCxnSpPr>
          <p:nvPr/>
        </p:nvCxnSpPr>
        <p:spPr>
          <a:xfrm flipV="1">
            <a:off x="1917292" y="2131716"/>
            <a:ext cx="2524416" cy="15003"/>
          </a:xfrm>
          <a:prstGeom prst="straightConnector1">
            <a:avLst/>
          </a:prstGeom>
          <a:ln w="25400">
            <a:solidFill>
              <a:srgbClr val="3960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5" idx="3"/>
            <a:endCxn id="67" idx="1"/>
          </p:cNvCxnSpPr>
          <p:nvPr/>
        </p:nvCxnSpPr>
        <p:spPr>
          <a:xfrm flipV="1">
            <a:off x="1914545" y="3542389"/>
            <a:ext cx="734798" cy="681"/>
          </a:xfrm>
          <a:prstGeom prst="straightConnector1">
            <a:avLst/>
          </a:prstGeom>
          <a:ln w="25400">
            <a:solidFill>
              <a:srgbClr val="3960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6" idx="3"/>
          </p:cNvCxnSpPr>
          <p:nvPr/>
        </p:nvCxnSpPr>
        <p:spPr>
          <a:xfrm flipV="1">
            <a:off x="1914545" y="4856270"/>
            <a:ext cx="2534796" cy="26569"/>
          </a:xfrm>
          <a:prstGeom prst="straightConnector1">
            <a:avLst/>
          </a:prstGeom>
          <a:ln w="25400">
            <a:solidFill>
              <a:srgbClr val="3960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6581212" y="2145015"/>
            <a:ext cx="499371" cy="1704"/>
          </a:xfrm>
          <a:prstGeom prst="straightConnector1">
            <a:avLst/>
          </a:prstGeom>
          <a:ln w="25400">
            <a:solidFill>
              <a:srgbClr val="3960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6588960" y="3547206"/>
            <a:ext cx="499371" cy="1704"/>
          </a:xfrm>
          <a:prstGeom prst="straightConnector1">
            <a:avLst/>
          </a:prstGeom>
          <a:ln w="25400">
            <a:solidFill>
              <a:srgbClr val="3960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3" idx="3"/>
            <a:endCxn id="87" idx="1"/>
          </p:cNvCxnSpPr>
          <p:nvPr/>
        </p:nvCxnSpPr>
        <p:spPr>
          <a:xfrm flipV="1">
            <a:off x="9492444" y="2191158"/>
            <a:ext cx="801894" cy="4746"/>
          </a:xfrm>
          <a:prstGeom prst="straightConnector1">
            <a:avLst/>
          </a:prstGeom>
          <a:ln w="25400">
            <a:solidFill>
              <a:srgbClr val="3960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V="1">
            <a:off x="9505144" y="3548910"/>
            <a:ext cx="801894" cy="4746"/>
          </a:xfrm>
          <a:prstGeom prst="straightConnector1">
            <a:avLst/>
          </a:prstGeom>
          <a:ln w="25400">
            <a:solidFill>
              <a:srgbClr val="3960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8015897" y="1878296"/>
            <a:ext cx="27142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8015897" y="2489608"/>
            <a:ext cx="27142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8015897" y="3199096"/>
            <a:ext cx="27142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8003197" y="3821396"/>
            <a:ext cx="27142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74" idx="2"/>
            <a:endCxn id="77" idx="2"/>
          </p:cNvCxnSpPr>
          <p:nvPr/>
        </p:nvCxnSpPr>
        <p:spPr>
          <a:xfrm flipV="1">
            <a:off x="8660977" y="2195902"/>
            <a:ext cx="200747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8673677" y="3542102"/>
            <a:ext cx="200747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668735" y="3280344"/>
            <a:ext cx="444500" cy="44759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</a:t>
            </a: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4237417" y="3504233"/>
            <a:ext cx="212092" cy="0"/>
          </a:xfrm>
          <a:prstGeom prst="straightConnector1">
            <a:avLst/>
          </a:prstGeom>
          <a:ln w="25400">
            <a:solidFill>
              <a:srgbClr val="3960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3338534" y="3516316"/>
            <a:ext cx="327151" cy="0"/>
          </a:xfrm>
          <a:prstGeom prst="straightConnector1">
            <a:avLst/>
          </a:prstGeom>
          <a:ln w="12700">
            <a:solidFill>
              <a:srgbClr val="3960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iśľiḍe"/>
          <p:cNvSpPr txBox="1"/>
          <p:nvPr/>
        </p:nvSpPr>
        <p:spPr>
          <a:xfrm>
            <a:off x="1083880" y="5740802"/>
            <a:ext cx="618117" cy="41812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iśľiḍe"/>
          <p:cNvSpPr txBox="1"/>
          <p:nvPr/>
        </p:nvSpPr>
        <p:spPr>
          <a:xfrm>
            <a:off x="5153139" y="5793077"/>
            <a:ext cx="1902604" cy="41812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vSwitch加速引擎</a:t>
            </a:r>
          </a:p>
        </p:txBody>
      </p:sp>
      <p:sp>
        <p:nvSpPr>
          <p:cNvPr id="108" name="iśľiḍe"/>
          <p:cNvSpPr txBox="1"/>
          <p:nvPr/>
        </p:nvSpPr>
        <p:spPr>
          <a:xfrm>
            <a:off x="10502937" y="5793077"/>
            <a:ext cx="618117" cy="41812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Rectangle: Rounded Corners 40"/>
          <p:cNvSpPr/>
          <p:nvPr/>
        </p:nvSpPr>
        <p:spPr>
          <a:xfrm>
            <a:off x="7079444" y="4242601"/>
            <a:ext cx="2413000" cy="1273927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Manual Operation 109"/>
          <p:cNvSpPr/>
          <p:nvPr/>
        </p:nvSpPr>
        <p:spPr>
          <a:xfrm rot="16200000">
            <a:off x="7906876" y="4691166"/>
            <a:ext cx="1131406" cy="376795"/>
          </a:xfrm>
          <a:prstGeom prst="flowChartManualOperation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SP+DWRR</a:t>
            </a:r>
          </a:p>
        </p:txBody>
      </p:sp>
      <p:sp>
        <p:nvSpPr>
          <p:cNvPr id="111" name="Can 110"/>
          <p:cNvSpPr/>
          <p:nvPr/>
        </p:nvSpPr>
        <p:spPr>
          <a:xfrm rot="5400000">
            <a:off x="7511934" y="4166456"/>
            <a:ext cx="317500" cy="77470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112" name="Can 111"/>
          <p:cNvSpPr/>
          <p:nvPr/>
        </p:nvSpPr>
        <p:spPr>
          <a:xfrm rot="5400000">
            <a:off x="7511934" y="4785919"/>
            <a:ext cx="317500" cy="77470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113" name="Oval 112"/>
          <p:cNvSpPr/>
          <p:nvPr/>
        </p:nvSpPr>
        <p:spPr>
          <a:xfrm>
            <a:off x="8874424" y="4655763"/>
            <a:ext cx="444500" cy="447599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</a:t>
            </a: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6581212" y="4815502"/>
            <a:ext cx="499371" cy="1704"/>
          </a:xfrm>
          <a:prstGeom prst="straightConnector1">
            <a:avLst/>
          </a:prstGeom>
          <a:ln w="25400">
            <a:solidFill>
              <a:srgbClr val="3960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9505144" y="4887288"/>
            <a:ext cx="801894" cy="4746"/>
          </a:xfrm>
          <a:prstGeom prst="straightConnector1">
            <a:avLst/>
          </a:prstGeom>
          <a:ln w="25400">
            <a:solidFill>
              <a:srgbClr val="3960A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8015897" y="4544282"/>
            <a:ext cx="27142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8003197" y="5166582"/>
            <a:ext cx="27142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8673677" y="4887288"/>
            <a:ext cx="200747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1EF369E-D57E-D0CF-1002-22879180FF62}"/>
              </a:ext>
            </a:extLst>
          </p:cNvPr>
          <p:cNvSpPr/>
          <p:nvPr/>
        </p:nvSpPr>
        <p:spPr>
          <a:xfrm>
            <a:off x="4648429" y="3636486"/>
            <a:ext cx="1727200" cy="812800"/>
          </a:xfrm>
          <a:prstGeom prst="roundRect">
            <a:avLst/>
          </a:prstGeom>
          <a:solidFill>
            <a:schemeClr val="bg1"/>
          </a:solidFill>
          <a:ln w="3175">
            <a:solidFill>
              <a:srgbClr val="396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 Profile</a:t>
            </a:r>
            <a:endParaRPr 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676881" y="455086"/>
            <a:ext cx="863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益思芯 </a:t>
            </a:r>
            <a:r>
              <a:rPr lang="en-US" altLang="zh-CN" sz="36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P4</a:t>
            </a:r>
            <a:r>
              <a:rPr lang="zh-CN" altLang="en-US" sz="36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 </a:t>
            </a:r>
            <a:r>
              <a:rPr lang="en-US" altLang="zh-CN" sz="36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OVS </a:t>
            </a:r>
            <a:r>
              <a:rPr lang="zh-CN" altLang="en-US" sz="36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软件 </a:t>
            </a:r>
            <a:r>
              <a:rPr lang="en-US" altLang="zh-CN" sz="36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SDK </a:t>
            </a:r>
            <a:r>
              <a:rPr lang="zh-CN" altLang="en-US" sz="36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架构图</a:t>
            </a:r>
          </a:p>
        </p:txBody>
      </p:sp>
      <p:cxnSp>
        <p:nvCxnSpPr>
          <p:cNvPr id="58" name="直接箭头连接符 28"/>
          <p:cNvCxnSpPr/>
          <p:nvPr/>
        </p:nvCxnSpPr>
        <p:spPr bwMode="auto">
          <a:xfrm>
            <a:off x="9234318" y="5407400"/>
            <a:ext cx="1752591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9" name="矩形 69"/>
          <p:cNvSpPr/>
          <p:nvPr/>
        </p:nvSpPr>
        <p:spPr>
          <a:xfrm>
            <a:off x="2568623" y="1389455"/>
            <a:ext cx="1681242" cy="3633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datapath_define.p4</a:t>
            </a:r>
          </a:p>
        </p:txBody>
      </p:sp>
      <p:sp>
        <p:nvSpPr>
          <p:cNvPr id="60" name="矩形 70"/>
          <p:cNvSpPr/>
          <p:nvPr/>
        </p:nvSpPr>
        <p:spPr>
          <a:xfrm>
            <a:off x="2684324" y="2889312"/>
            <a:ext cx="1432586" cy="360000"/>
          </a:xfrm>
          <a:prstGeom prst="rect">
            <a:avLst/>
          </a:prstGeom>
          <a:solidFill>
            <a:srgbClr val="56BDC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p4c compiler</a:t>
            </a:r>
          </a:p>
        </p:txBody>
      </p:sp>
      <p:sp>
        <p:nvSpPr>
          <p:cNvPr id="61" name="矩形 71"/>
          <p:cNvSpPr/>
          <p:nvPr/>
        </p:nvSpPr>
        <p:spPr>
          <a:xfrm>
            <a:off x="2684324" y="5014515"/>
            <a:ext cx="1392844" cy="745413"/>
          </a:xfrm>
          <a:prstGeom prst="rect">
            <a:avLst/>
          </a:prstGeom>
          <a:solidFill>
            <a:srgbClr val="396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P4 Parser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72"/>
          <p:cNvSpPr/>
          <p:nvPr/>
        </p:nvSpPr>
        <p:spPr>
          <a:xfrm>
            <a:off x="2207217" y="4835438"/>
            <a:ext cx="8051635" cy="1145138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74"/>
          <p:cNvSpPr/>
          <p:nvPr/>
        </p:nvSpPr>
        <p:spPr>
          <a:xfrm>
            <a:off x="8275915" y="5029443"/>
            <a:ext cx="1020484" cy="698187"/>
          </a:xfrm>
          <a:prstGeom prst="rect">
            <a:avLst/>
          </a:prstGeom>
          <a:solidFill>
            <a:srgbClr val="396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P4</a:t>
            </a:r>
          </a:p>
          <a:p>
            <a:pPr algn="ctr"/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Depaser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内部存储 75"/>
          <p:cNvSpPr/>
          <p:nvPr/>
        </p:nvSpPr>
        <p:spPr>
          <a:xfrm>
            <a:off x="5433212" y="5008620"/>
            <a:ext cx="2356795" cy="745413"/>
          </a:xfrm>
          <a:prstGeom prst="flowChartInternalStorage">
            <a:avLst/>
          </a:prstGeom>
          <a:solidFill>
            <a:srgbClr val="3960A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P4 MAT</a:t>
            </a:r>
            <a:endParaRPr kumimoji="1"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箭头连接符 28"/>
          <p:cNvCxnSpPr>
            <a:endCxn id="64" idx="1"/>
          </p:cNvCxnSpPr>
          <p:nvPr/>
        </p:nvCxnSpPr>
        <p:spPr bwMode="auto">
          <a:xfrm flipV="1">
            <a:off x="4066777" y="5381327"/>
            <a:ext cx="1366435" cy="792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9" name="直接箭头连接符 28"/>
          <p:cNvCxnSpPr>
            <a:stCxn id="64" idx="3"/>
            <a:endCxn id="63" idx="1"/>
          </p:cNvCxnSpPr>
          <p:nvPr/>
        </p:nvCxnSpPr>
        <p:spPr bwMode="auto">
          <a:xfrm flipV="1">
            <a:off x="7790007" y="5378537"/>
            <a:ext cx="485908" cy="279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20" name="直接箭头连接符 28"/>
          <p:cNvCxnSpPr>
            <a:stCxn id="139" idx="2"/>
            <a:endCxn id="64" idx="0"/>
          </p:cNvCxnSpPr>
          <p:nvPr/>
        </p:nvCxnSpPr>
        <p:spPr bwMode="auto">
          <a:xfrm flipH="1">
            <a:off x="6611610" y="3973867"/>
            <a:ext cx="6868" cy="103475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21" name="直线连接符 81"/>
          <p:cNvCxnSpPr/>
          <p:nvPr/>
        </p:nvCxnSpPr>
        <p:spPr bwMode="auto">
          <a:xfrm>
            <a:off x="1041722" y="4511578"/>
            <a:ext cx="926747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3960A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直线连接符 82"/>
          <p:cNvCxnSpPr/>
          <p:nvPr/>
        </p:nvCxnSpPr>
        <p:spPr bwMode="auto">
          <a:xfrm>
            <a:off x="1041722" y="1923062"/>
            <a:ext cx="926747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3960A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直接箭头连接符 28"/>
          <p:cNvCxnSpPr/>
          <p:nvPr/>
        </p:nvCxnSpPr>
        <p:spPr bwMode="auto">
          <a:xfrm>
            <a:off x="1035941" y="5406084"/>
            <a:ext cx="161519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24" name="标题 67"/>
          <p:cNvSpPr txBox="1"/>
          <p:nvPr/>
        </p:nvSpPr>
        <p:spPr>
          <a:xfrm>
            <a:off x="1024849" y="5718668"/>
            <a:ext cx="1141339" cy="36398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rgbClr val="3960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P4 PRoCEssor</a:t>
            </a:r>
            <a:endParaRPr lang="zh-CN" altLang="en-US" sz="1200" dirty="0">
              <a:solidFill>
                <a:srgbClr val="3960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标题 67"/>
          <p:cNvSpPr txBox="1"/>
          <p:nvPr/>
        </p:nvSpPr>
        <p:spPr>
          <a:xfrm>
            <a:off x="1007650" y="3246176"/>
            <a:ext cx="1643489" cy="30981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rgbClr val="3960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Resnics Provided</a:t>
            </a:r>
          </a:p>
          <a:p>
            <a:r>
              <a:rPr lang="en-US" altLang="zh-CN" sz="1200" dirty="0">
                <a:solidFill>
                  <a:srgbClr val="3960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S/W</a:t>
            </a:r>
            <a:endParaRPr lang="zh-CN" altLang="en-US" sz="1200" dirty="0">
              <a:solidFill>
                <a:srgbClr val="3960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矩形 87"/>
          <p:cNvSpPr/>
          <p:nvPr/>
        </p:nvSpPr>
        <p:spPr>
          <a:xfrm>
            <a:off x="4942631" y="1391125"/>
            <a:ext cx="3499602" cy="36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S/W Control Plane</a:t>
            </a:r>
          </a:p>
        </p:txBody>
      </p:sp>
      <p:sp>
        <p:nvSpPr>
          <p:cNvPr id="127" name="标题 67"/>
          <p:cNvSpPr txBox="1"/>
          <p:nvPr/>
        </p:nvSpPr>
        <p:spPr>
          <a:xfrm>
            <a:off x="1035940" y="1422341"/>
            <a:ext cx="1430959" cy="35999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rgbClr val="3960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Customizable</a:t>
            </a:r>
          </a:p>
          <a:p>
            <a:r>
              <a:rPr lang="en-US" altLang="zh-CN" sz="1200" dirty="0">
                <a:solidFill>
                  <a:srgbClr val="3960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S/W</a:t>
            </a:r>
          </a:p>
        </p:txBody>
      </p:sp>
      <p:cxnSp>
        <p:nvCxnSpPr>
          <p:cNvPr id="128" name="直线连接符 89"/>
          <p:cNvCxnSpPr/>
          <p:nvPr/>
        </p:nvCxnSpPr>
        <p:spPr bwMode="auto">
          <a:xfrm>
            <a:off x="1041722" y="1272711"/>
            <a:ext cx="926747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3960A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直接箭头连接符 28"/>
          <p:cNvCxnSpPr>
            <a:stCxn id="59" idx="2"/>
            <a:endCxn id="60" idx="0"/>
          </p:cNvCxnSpPr>
          <p:nvPr/>
        </p:nvCxnSpPr>
        <p:spPr bwMode="auto">
          <a:xfrm flipH="1">
            <a:off x="3400617" y="1752795"/>
            <a:ext cx="8627" cy="11365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triangle" w="med" len="med"/>
          </a:ln>
          <a:effectLst/>
        </p:spPr>
      </p:cxnSp>
      <p:sp>
        <p:nvSpPr>
          <p:cNvPr id="131" name="标题 67"/>
          <p:cNvSpPr txBox="1"/>
          <p:nvPr/>
        </p:nvSpPr>
        <p:spPr>
          <a:xfrm>
            <a:off x="1041722" y="5240739"/>
            <a:ext cx="484388" cy="12251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rgbClr val="3960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Pkt in</a:t>
            </a:r>
            <a:endParaRPr lang="zh-CN" altLang="en-US" sz="1200" dirty="0">
              <a:solidFill>
                <a:srgbClr val="3960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标题 67"/>
          <p:cNvSpPr txBox="1"/>
          <p:nvPr/>
        </p:nvSpPr>
        <p:spPr>
          <a:xfrm>
            <a:off x="10454082" y="5229618"/>
            <a:ext cx="532827" cy="12251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>
                <a:solidFill>
                  <a:srgbClr val="3960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Pkt out</a:t>
            </a:r>
            <a:endParaRPr lang="zh-CN" altLang="en-US" sz="1200" dirty="0">
              <a:solidFill>
                <a:srgbClr val="3960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矩形 94"/>
          <p:cNvSpPr/>
          <p:nvPr/>
        </p:nvSpPr>
        <p:spPr>
          <a:xfrm>
            <a:off x="2684325" y="3258862"/>
            <a:ext cx="1432585" cy="360000"/>
          </a:xfrm>
          <a:prstGeom prst="rect">
            <a:avLst/>
          </a:prstGeom>
          <a:solidFill>
            <a:srgbClr val="56BDC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p4-utility</a:t>
            </a:r>
          </a:p>
        </p:txBody>
      </p:sp>
      <p:sp>
        <p:nvSpPr>
          <p:cNvPr id="134" name="矩形 97"/>
          <p:cNvSpPr/>
          <p:nvPr/>
        </p:nvSpPr>
        <p:spPr>
          <a:xfrm>
            <a:off x="2687426" y="3613867"/>
            <a:ext cx="1432587" cy="360000"/>
          </a:xfrm>
          <a:prstGeom prst="rect">
            <a:avLst/>
          </a:prstGeom>
          <a:solidFill>
            <a:srgbClr val="56BDC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bus_driver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5" name="肘形连接符 98"/>
          <p:cNvCxnSpPr/>
          <p:nvPr/>
        </p:nvCxnSpPr>
        <p:spPr>
          <a:xfrm rot="16200000" flipH="1">
            <a:off x="4738019" y="2750585"/>
            <a:ext cx="1978664" cy="204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36" name="矩形 99"/>
          <p:cNvSpPr/>
          <p:nvPr/>
        </p:nvSpPr>
        <p:spPr>
          <a:xfrm>
            <a:off x="2410313" y="2744622"/>
            <a:ext cx="1956115" cy="1427026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矩形 100"/>
          <p:cNvSpPr/>
          <p:nvPr/>
        </p:nvSpPr>
        <p:spPr>
          <a:xfrm>
            <a:off x="6081999" y="3253087"/>
            <a:ext cx="2360233" cy="360000"/>
          </a:xfrm>
          <a:prstGeom prst="rect">
            <a:avLst/>
          </a:prstGeom>
          <a:solidFill>
            <a:srgbClr val="56BDC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rte_flow_adapter</a:t>
            </a:r>
            <a:endParaRPr kumimoji="1"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矩形 102"/>
          <p:cNvSpPr/>
          <p:nvPr/>
        </p:nvSpPr>
        <p:spPr>
          <a:xfrm>
            <a:off x="4797824" y="3613867"/>
            <a:ext cx="3641307" cy="360000"/>
          </a:xfrm>
          <a:prstGeom prst="rect">
            <a:avLst/>
          </a:prstGeom>
          <a:solidFill>
            <a:srgbClr val="56BDC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Resnics</a:t>
            </a:r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SDK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矩形 103"/>
          <p:cNvSpPr/>
          <p:nvPr/>
        </p:nvSpPr>
        <p:spPr>
          <a:xfrm>
            <a:off x="4593173" y="2753159"/>
            <a:ext cx="4059241" cy="1427026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1" name="直线连接符 104"/>
          <p:cNvCxnSpPr/>
          <p:nvPr/>
        </p:nvCxnSpPr>
        <p:spPr>
          <a:xfrm>
            <a:off x="6879706" y="1762274"/>
            <a:ext cx="0" cy="136889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42" name="文本框 105"/>
          <p:cNvSpPr txBox="1"/>
          <p:nvPr/>
        </p:nvSpPr>
        <p:spPr>
          <a:xfrm>
            <a:off x="4560675" y="2147835"/>
            <a:ext cx="1267848" cy="2585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200">
                <a:solidFill>
                  <a:srgbClr val="EC7C3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900" dirty="0">
                <a:solidFill>
                  <a:srgbClr val="3960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Northbound API -&gt;</a:t>
            </a:r>
            <a:endParaRPr lang="zh-CN" altLang="en-US" sz="900" dirty="0">
              <a:solidFill>
                <a:srgbClr val="3960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文本框 106"/>
          <p:cNvSpPr txBox="1"/>
          <p:nvPr/>
        </p:nvSpPr>
        <p:spPr>
          <a:xfrm>
            <a:off x="4599200" y="2513679"/>
            <a:ext cx="978525" cy="2585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200">
                <a:solidFill>
                  <a:srgbClr val="EC7C3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50" dirty="0">
                <a:solidFill>
                  <a:srgbClr val="3960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NIC Runtime</a:t>
            </a:r>
            <a:endParaRPr lang="zh-CN" altLang="en-US" sz="1050" dirty="0">
              <a:solidFill>
                <a:srgbClr val="3960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文本框 107"/>
          <p:cNvSpPr txBox="1"/>
          <p:nvPr/>
        </p:nvSpPr>
        <p:spPr>
          <a:xfrm>
            <a:off x="5804215" y="2121159"/>
            <a:ext cx="961718" cy="43223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200">
                <a:solidFill>
                  <a:srgbClr val="EC7C3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900" dirty="0">
                <a:solidFill>
                  <a:srgbClr val="3960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#1</a:t>
            </a:r>
          </a:p>
          <a:p>
            <a:r>
              <a:rPr lang="en-US" altLang="zh-CN" sz="900" dirty="0">
                <a:solidFill>
                  <a:srgbClr val="3960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Raw API</a:t>
            </a:r>
          </a:p>
          <a:p>
            <a:r>
              <a:rPr lang="en-US" altLang="zh-CN" sz="900" dirty="0">
                <a:solidFill>
                  <a:srgbClr val="3960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(Vendor Specific)</a:t>
            </a:r>
            <a:endParaRPr lang="zh-CN" altLang="en-US" sz="900" dirty="0">
              <a:solidFill>
                <a:srgbClr val="3960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文本框 108"/>
          <p:cNvSpPr txBox="1"/>
          <p:nvPr/>
        </p:nvSpPr>
        <p:spPr>
          <a:xfrm>
            <a:off x="6955550" y="2122621"/>
            <a:ext cx="1018212" cy="43077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200">
                <a:solidFill>
                  <a:srgbClr val="EC7C3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900" dirty="0">
                <a:solidFill>
                  <a:srgbClr val="3960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Option #2</a:t>
            </a:r>
          </a:p>
          <a:p>
            <a:r>
              <a:rPr lang="en-US" altLang="zh-CN" sz="900" dirty="0">
                <a:solidFill>
                  <a:srgbClr val="3960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RTE_FLOW</a:t>
            </a:r>
          </a:p>
          <a:p>
            <a:r>
              <a:rPr lang="en-US" altLang="zh-CN" sz="900" dirty="0">
                <a:solidFill>
                  <a:srgbClr val="3960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(Recommended)</a:t>
            </a:r>
            <a:endParaRPr lang="zh-CN" altLang="en-US" sz="900" dirty="0">
              <a:solidFill>
                <a:srgbClr val="3960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文本框 110"/>
          <p:cNvSpPr txBox="1"/>
          <p:nvPr/>
        </p:nvSpPr>
        <p:spPr>
          <a:xfrm>
            <a:off x="2425578" y="2501248"/>
            <a:ext cx="975039" cy="2585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200">
                <a:solidFill>
                  <a:srgbClr val="EC7C3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050" dirty="0">
                <a:solidFill>
                  <a:srgbClr val="3960A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NIC Config</a:t>
            </a:r>
            <a:endParaRPr lang="zh-CN" altLang="en-US" sz="1050" dirty="0">
              <a:solidFill>
                <a:srgbClr val="3960A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8" name="直接箭头连接符 28"/>
          <p:cNvCxnSpPr>
            <a:stCxn id="134" idx="2"/>
          </p:cNvCxnSpPr>
          <p:nvPr/>
        </p:nvCxnSpPr>
        <p:spPr bwMode="auto">
          <a:xfrm flipH="1">
            <a:off x="3400617" y="3973867"/>
            <a:ext cx="3103" cy="103475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ysDash"/>
            <a:round/>
            <a:headEnd type="none" w="med" len="med"/>
            <a:tailEnd type="triangle" w="med" len="med"/>
          </a:ln>
          <a:effectLst/>
        </p:spPr>
      </p:cxnSp>
      <p:sp>
        <p:nvSpPr>
          <p:cNvPr id="149" name="文本框 114"/>
          <p:cNvSpPr txBox="1"/>
          <p:nvPr/>
        </p:nvSpPr>
        <p:spPr>
          <a:xfrm>
            <a:off x="5242385" y="4232583"/>
            <a:ext cx="1275409" cy="2585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200">
                <a:solidFill>
                  <a:srgbClr val="EC7C3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 table write / read</a:t>
            </a:r>
            <a:endParaRPr lang="zh-CN" altLang="en-US" sz="9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文本框 115"/>
          <p:cNvSpPr txBox="1"/>
          <p:nvPr/>
        </p:nvSpPr>
        <p:spPr>
          <a:xfrm>
            <a:off x="1518504" y="4223604"/>
            <a:ext cx="1764897" cy="23635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200">
                <a:solidFill>
                  <a:srgbClr val="EC7C3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Parser instruction programming</a:t>
            </a:r>
            <a:endParaRPr lang="zh-CN" altLang="en-US" sz="9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1" name="直接箭头连接符 28"/>
          <p:cNvCxnSpPr/>
          <p:nvPr/>
        </p:nvCxnSpPr>
        <p:spPr bwMode="auto">
          <a:xfrm>
            <a:off x="9587113" y="1751125"/>
            <a:ext cx="0" cy="200609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152" name="文本框 118"/>
          <p:cNvSpPr txBox="1"/>
          <p:nvPr/>
        </p:nvSpPr>
        <p:spPr>
          <a:xfrm>
            <a:off x="8076978" y="4232583"/>
            <a:ext cx="1443717" cy="2585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200">
                <a:solidFill>
                  <a:srgbClr val="EC7C3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9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First packet to slow path</a:t>
            </a:r>
            <a:endParaRPr lang="zh-CN" altLang="en-US" sz="9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矩形 119"/>
          <p:cNvSpPr/>
          <p:nvPr/>
        </p:nvSpPr>
        <p:spPr>
          <a:xfrm>
            <a:off x="9086706" y="3620046"/>
            <a:ext cx="998192" cy="360000"/>
          </a:xfrm>
          <a:prstGeom prst="rect">
            <a:avLst/>
          </a:prstGeom>
          <a:solidFill>
            <a:srgbClr val="56BDC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virtio-net driver</a:t>
            </a:r>
            <a:endParaRPr kumimoji="1"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4" name="直接箭头连接符 28"/>
          <p:cNvCxnSpPr/>
          <p:nvPr/>
        </p:nvCxnSpPr>
        <p:spPr bwMode="auto">
          <a:xfrm flipH="1">
            <a:off x="9585802" y="4029738"/>
            <a:ext cx="1311" cy="134144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55" name="矩形 121"/>
          <p:cNvSpPr/>
          <p:nvPr/>
        </p:nvSpPr>
        <p:spPr>
          <a:xfrm>
            <a:off x="8902341" y="2759780"/>
            <a:ext cx="1356518" cy="1427026"/>
          </a:xfrm>
          <a:prstGeom prst="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矩形 122"/>
          <p:cNvSpPr/>
          <p:nvPr/>
        </p:nvSpPr>
        <p:spPr>
          <a:xfrm>
            <a:off x="8902341" y="1391125"/>
            <a:ext cx="1377538" cy="36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S/W Data Plane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2E119E25-50E0-24D6-F106-F7D9E77C4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2411" y="2483525"/>
            <a:ext cx="9144000" cy="1292947"/>
          </a:xfrm>
        </p:spPr>
        <p:txBody>
          <a:bodyPr>
            <a:normAutofit/>
          </a:bodyPr>
          <a:lstStyle/>
          <a:p>
            <a:r>
              <a:rPr lang="zh-CN" altLang="en-US" sz="5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使用场景</a:t>
            </a:r>
            <a:endParaRPr lang="en-US" sz="5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95663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A8E7F-528F-B4D3-C618-525397BB7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753" y="397918"/>
            <a:ext cx="8746836" cy="78711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过多的隧道成为网络性能瓶颈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EFEEE87-C67E-DA5E-2166-13687390112B}"/>
              </a:ext>
            </a:extLst>
          </p:cNvPr>
          <p:cNvSpPr/>
          <p:nvPr/>
        </p:nvSpPr>
        <p:spPr>
          <a:xfrm>
            <a:off x="7049481" y="1453293"/>
            <a:ext cx="4206783" cy="4265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3" indent="-285750" algn="just" defTabSz="34918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b="1" kern="100" dirty="0">
                <a:solidFill>
                  <a:srgbClr val="3A6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负载居高不下，抢占计算资源</a:t>
            </a:r>
            <a:endParaRPr lang="en-US" altLang="zh-CN" b="1" kern="100" dirty="0">
              <a:solidFill>
                <a:srgbClr val="3A61A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0" lvl="3" algn="just" defTabSz="349185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网关服务器需要对每个报文进行封装解封装处理，导致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CPU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的负载随网络流量的增加而变大，占用大量计算资源。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285750" lvl="3" indent="-285750" algn="just" defTabSz="34918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b="1" kern="100" dirty="0">
                <a:solidFill>
                  <a:srgbClr val="3A6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转发性能瓶颈</a:t>
            </a:r>
            <a:endParaRPr lang="en-US" altLang="zh-CN" b="1" kern="100" dirty="0">
              <a:solidFill>
                <a:srgbClr val="3A61A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0" lvl="3" algn="just" defTabSz="349185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通用处理器对报文的处理效率低，又受限于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CPU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资源状况，常出现性能瓶颈。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285750" lvl="3" indent="-285750" algn="just" defTabSz="34918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b="1" kern="100" dirty="0">
                <a:solidFill>
                  <a:srgbClr val="3A6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稳定性降低</a:t>
            </a:r>
            <a:endParaRPr lang="en-US" altLang="zh-CN" b="1" kern="100" dirty="0">
              <a:solidFill>
                <a:srgbClr val="3A61A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0" lvl="3" algn="just" defTabSz="349185">
              <a:lnSpc>
                <a:spcPct val="150000"/>
              </a:lnSpc>
              <a:spcAft>
                <a:spcPts val="600"/>
              </a:spcAft>
              <a:defRPr/>
            </a:pP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控制报文与数据报文都由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CPU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处理，控制面的故障影响数据转发，造成稳定性低。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2E8EE2F-D7D6-C33C-5417-77D38E687B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96" b="30602"/>
          <a:stretch/>
        </p:blipFill>
        <p:spPr>
          <a:xfrm>
            <a:off x="1154289" y="1678343"/>
            <a:ext cx="5209936" cy="390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7798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0DB490-9107-F57F-41E1-05FC59FB5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903" y="426937"/>
            <a:ext cx="8746836" cy="787111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基于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DPU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的硬件卸载方式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72A7C8-D563-7EAD-EDC2-D18BBA5D2D79}"/>
              </a:ext>
            </a:extLst>
          </p:cNvPr>
          <p:cNvSpPr txBox="1"/>
          <p:nvPr/>
        </p:nvSpPr>
        <p:spPr>
          <a:xfrm>
            <a:off x="7116300" y="1732079"/>
            <a:ext cx="4197352" cy="367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3" indent="-285750" algn="just" defTabSz="349185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600" b="1" kern="100" dirty="0">
                <a:solidFill>
                  <a:srgbClr val="3A6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报文处理卸载到专属硬件，提升性能</a:t>
            </a:r>
            <a:endParaRPr lang="en-US" altLang="zh-CN" sz="1600" b="1" kern="100" dirty="0">
              <a:solidFill>
                <a:srgbClr val="3A61A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0" lvl="3" algn="just" defTabSz="349185">
              <a:lnSpc>
                <a:spcPct val="150000"/>
              </a:lnSpc>
              <a:defRPr/>
            </a:pP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       隧道封装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/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解封装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0" lvl="3" algn="just" defTabSz="349185">
              <a:lnSpc>
                <a:spcPct val="150000"/>
              </a:lnSpc>
              <a:defRPr/>
            </a:pP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       VLAN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修改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0" lvl="3" algn="just" defTabSz="349185">
              <a:lnSpc>
                <a:spcPct val="150000"/>
              </a:lnSpc>
              <a:defRPr/>
            </a:pP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       NAT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转换（</a:t>
            </a:r>
            <a:r>
              <a:rPr lang="en-US" altLang="zh-CN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SNAT/DNAT/Full NAT</a:t>
            </a: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）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0" lvl="3" algn="just" defTabSz="349185">
              <a:lnSpc>
                <a:spcPct val="150000"/>
              </a:lnSpc>
              <a:defRPr/>
            </a:pP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       路由查询转发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0" lvl="3" algn="just" defTabSz="349185">
              <a:lnSpc>
                <a:spcPct val="150000"/>
              </a:lnSpc>
              <a:defRPr/>
            </a:pPr>
            <a:endParaRPr kumimoji="1"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1600" b="1" kern="100" dirty="0">
                <a:solidFill>
                  <a:srgbClr val="3A61A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控制面保持原来框架不变，便于升级</a:t>
            </a:r>
            <a:endParaRPr lang="en-US" altLang="zh-CN" sz="1600" b="1" kern="100" dirty="0">
              <a:solidFill>
                <a:srgbClr val="3A61A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0" lvl="3" algn="just" defTabSz="349185">
              <a:spcAft>
                <a:spcPts val="600"/>
              </a:spcAft>
              <a:defRPr/>
            </a:pP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      尽量不改变现有框架的情况下，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0" lvl="3" algn="just" defTabSz="349185">
              <a:spcAft>
                <a:spcPts val="600"/>
              </a:spcAft>
              <a:defRPr/>
            </a:pPr>
            <a:r>
              <a:rPr lang="zh-CN" altLang="en-US" sz="16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/>
              </a:rPr>
              <a:t>       降低消耗，提升性能，提升可靠性</a:t>
            </a:r>
            <a:endParaRPr lang="en-US" altLang="zh-CN" sz="16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/>
            </a:endParaRPr>
          </a:p>
          <a:p>
            <a:pPr marL="628650" lvl="1" indent="-171450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kumimoji="1"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D2A90C0-337F-975E-FC52-5AA3FF6B55B3}"/>
              </a:ext>
            </a:extLst>
          </p:cNvPr>
          <p:cNvGrpSpPr/>
          <p:nvPr/>
        </p:nvGrpSpPr>
        <p:grpSpPr>
          <a:xfrm>
            <a:off x="626946" y="1968710"/>
            <a:ext cx="5972546" cy="3269872"/>
            <a:chOff x="717105" y="2901203"/>
            <a:chExt cx="5741841" cy="234236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0643B81-9CC8-D677-ADA7-3EAD00BAC179}"/>
                </a:ext>
              </a:extLst>
            </p:cNvPr>
            <p:cNvSpPr txBox="1"/>
            <p:nvPr/>
          </p:nvSpPr>
          <p:spPr>
            <a:xfrm>
              <a:off x="1909000" y="4810821"/>
              <a:ext cx="1652293" cy="264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Underlay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</a:p>
          </p:txBody>
        </p:sp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D7D72336-9121-6145-CF3F-0CA0FC5C7B9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332" y="3579052"/>
              <a:ext cx="720000" cy="297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6788A1-1CF8-7E49-D792-E1D89185788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4040" y="4107885"/>
              <a:ext cx="784737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8430EDD5-8854-C15B-6256-C3C6919C9A1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8582" y="3040985"/>
              <a:ext cx="720000" cy="297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4">
              <a:extLst>
                <a:ext uri="{FF2B5EF4-FFF2-40B4-BE49-F238E27FC236}">
                  <a16:creationId xmlns:a16="http://schemas.microsoft.com/office/drawing/2014/main" id="{25351E9A-21CF-4393-A1EC-F4D6F18FE74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699" y="4237981"/>
              <a:ext cx="559511" cy="409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75677285-A439-39D7-42A4-058824588C3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9729" y="3083976"/>
              <a:ext cx="759217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C8FB187F-C4C2-ADFD-BB54-52E0DB0758F6}"/>
                </a:ext>
              </a:extLst>
            </p:cNvPr>
            <p:cNvCxnSpPr>
              <a:stCxn id="14" idx="3"/>
              <a:endCxn id="10" idx="1"/>
            </p:cNvCxnSpPr>
            <p:nvPr/>
          </p:nvCxnSpPr>
          <p:spPr>
            <a:xfrm flipV="1">
              <a:off x="1369210" y="3727912"/>
              <a:ext cx="471122" cy="71502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CD20701-8D98-F476-4DB4-63A491EE29D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 flipV="1">
              <a:off x="2560331" y="3171203"/>
              <a:ext cx="416073" cy="55670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FF73D16E-3A84-F533-EAC1-71045E6B45A4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2560331" y="3727912"/>
              <a:ext cx="283709" cy="649973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9622E3B-6E06-DD9C-1641-1888ADE6564F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3236408" y="3327708"/>
              <a:ext cx="146663" cy="78017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A106FE78-7662-18D1-7C49-7AD527B1EFCE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>
              <a:off x="3780830" y="3171203"/>
              <a:ext cx="607753" cy="1864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AD78A6A-9003-B80E-0497-C4DB53A09B34}"/>
                </a:ext>
              </a:extLst>
            </p:cNvPr>
            <p:cNvCxnSpPr>
              <a:cxnSpLocks/>
              <a:stCxn id="11" idx="3"/>
              <a:endCxn id="13" idx="2"/>
            </p:cNvCxnSpPr>
            <p:nvPr/>
          </p:nvCxnSpPr>
          <p:spPr>
            <a:xfrm flipV="1">
              <a:off x="3628777" y="4235562"/>
              <a:ext cx="982775" cy="14232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F38EA5E-8D92-E135-1612-360111B74F57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 flipV="1">
              <a:off x="4971552" y="3353976"/>
              <a:ext cx="728177" cy="73272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5F89055-C4BB-F68E-6AEF-710DC38E2440}"/>
                </a:ext>
              </a:extLst>
            </p:cNvPr>
            <p:cNvCxnSpPr>
              <a:cxnSpLocks/>
              <a:stCxn id="12" idx="2"/>
              <a:endCxn id="15" idx="1"/>
            </p:cNvCxnSpPr>
            <p:nvPr/>
          </p:nvCxnSpPr>
          <p:spPr>
            <a:xfrm>
              <a:off x="4748583" y="3338705"/>
              <a:ext cx="951146" cy="15271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21F8605-D175-C309-5EA8-0B5B9AA19E8B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4611554" y="3338705"/>
              <a:ext cx="137029" cy="59913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D627F6E-964A-D71F-535D-773564EB01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8365" y="3199079"/>
              <a:ext cx="335862" cy="368806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90DEBE8-131D-5965-B641-8F580CA9AC1A}"/>
                </a:ext>
              </a:extLst>
            </p:cNvPr>
            <p:cNvCxnSpPr>
              <a:cxnSpLocks/>
            </p:cNvCxnSpPr>
            <p:nvPr/>
          </p:nvCxnSpPr>
          <p:spPr>
            <a:xfrm>
              <a:off x="3818455" y="3027885"/>
              <a:ext cx="570127" cy="0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4033AF1-A75E-6D98-EE6E-5C8EFDEFA4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224" y="3483733"/>
              <a:ext cx="127791" cy="606153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5A0BBD0F-C987-A77D-21BB-DE256B52D4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6525" y="4377885"/>
              <a:ext cx="828072" cy="115666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6AFBF0D8-F5B8-61DD-C545-1CB2C4809D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17331" y="3552659"/>
              <a:ext cx="469509" cy="371683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AB19EF01-9A88-CC15-8525-6A4FE17047EB}"/>
                </a:ext>
              </a:extLst>
            </p:cNvPr>
            <p:cNvCxnSpPr/>
            <p:nvPr/>
          </p:nvCxnSpPr>
          <p:spPr>
            <a:xfrm>
              <a:off x="1539669" y="3556699"/>
              <a:ext cx="328992" cy="11167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4A8B747A-668D-E769-2977-3034BBBCE547}"/>
                </a:ext>
              </a:extLst>
            </p:cNvPr>
            <p:cNvSpPr txBox="1"/>
            <p:nvPr/>
          </p:nvSpPr>
          <p:spPr>
            <a:xfrm>
              <a:off x="717105" y="4676177"/>
              <a:ext cx="7011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主机</a:t>
              </a:r>
              <a:r>
                <a:rPr lang="en-US" altLang="zh-CN" sz="12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n</a:t>
              </a:r>
              <a:endParaRPr lang="zh-CN" altLang="en-US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32" name="Picture 11" descr="SecurityManagementBlue">
              <a:extLst>
                <a:ext uri="{FF2B5EF4-FFF2-40B4-BE49-F238E27FC236}">
                  <a16:creationId xmlns:a16="http://schemas.microsoft.com/office/drawing/2014/main" id="{9EC6C5D8-EF96-25BD-6A1C-AF3FFB8E4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0845" y="4598970"/>
              <a:ext cx="672678" cy="573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DB58DAF5-D493-9FD9-6F7D-6F3FA0132509}"/>
                </a:ext>
              </a:extLst>
            </p:cNvPr>
            <p:cNvCxnSpPr>
              <a:cxnSpLocks/>
              <a:stCxn id="32" idx="0"/>
              <a:endCxn id="13" idx="2"/>
            </p:cNvCxnSpPr>
            <p:nvPr/>
          </p:nvCxnSpPr>
          <p:spPr>
            <a:xfrm flipH="1" flipV="1">
              <a:off x="4611554" y="4235562"/>
              <a:ext cx="15630" cy="36340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0948170-32B2-4308-B12A-CB45AC61F84C}"/>
                </a:ext>
              </a:extLst>
            </p:cNvPr>
            <p:cNvSpPr txBox="1"/>
            <p:nvPr/>
          </p:nvSpPr>
          <p:spPr>
            <a:xfrm>
              <a:off x="5286223" y="4288646"/>
              <a:ext cx="790238" cy="242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网关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9157438-0469-BE72-C3C8-1D16DC25BF1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4035" y="2901203"/>
              <a:ext cx="559511" cy="409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B3B3749-64C1-F9C4-1FE3-B5BEDF53ABBB}"/>
                </a:ext>
              </a:extLst>
            </p:cNvPr>
            <p:cNvSpPr txBox="1"/>
            <p:nvPr/>
          </p:nvSpPr>
          <p:spPr>
            <a:xfrm>
              <a:off x="1294970" y="3327708"/>
              <a:ext cx="554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主机</a:t>
              </a:r>
              <a:r>
                <a:rPr lang="en-US" altLang="zh-CN" sz="12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</a:t>
              </a:r>
              <a:endParaRPr lang="zh-CN" altLang="en-US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37" name="Picture 34">
              <a:extLst>
                <a:ext uri="{FF2B5EF4-FFF2-40B4-BE49-F238E27FC236}">
                  <a16:creationId xmlns:a16="http://schemas.microsoft.com/office/drawing/2014/main" id="{B6DA6CEA-CABA-6C4E-B311-EBBD86B6505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057" y="3566743"/>
              <a:ext cx="559511" cy="409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F9CB333-72FA-4924-C782-D11D92ECB55E}"/>
                </a:ext>
              </a:extLst>
            </p:cNvPr>
            <p:cNvSpPr txBox="1"/>
            <p:nvPr/>
          </p:nvSpPr>
          <p:spPr>
            <a:xfrm>
              <a:off x="1067657" y="3952378"/>
              <a:ext cx="5778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主机</a:t>
              </a:r>
              <a:r>
                <a:rPr lang="en-US" altLang="zh-CN" sz="12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</a:t>
              </a:r>
              <a:endParaRPr lang="zh-CN" altLang="en-US" sz="1200" b="1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D62BAD2-18A7-4B29-139E-E93A3B757E9C}"/>
                </a:ext>
              </a:extLst>
            </p:cNvPr>
            <p:cNvCxnSpPr>
              <a:cxnSpLocks/>
              <a:stCxn id="10" idx="1"/>
              <a:endCxn id="35" idx="2"/>
            </p:cNvCxnSpPr>
            <p:nvPr/>
          </p:nvCxnSpPr>
          <p:spPr>
            <a:xfrm flipH="1" flipV="1">
              <a:off x="1723791" y="3311107"/>
              <a:ext cx="116541" cy="416805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弧形 39">
              <a:extLst>
                <a:ext uri="{FF2B5EF4-FFF2-40B4-BE49-F238E27FC236}">
                  <a16:creationId xmlns:a16="http://schemas.microsoft.com/office/drawing/2014/main" id="{327BD162-D7C4-4516-81FF-4829D6B5672C}"/>
                </a:ext>
              </a:extLst>
            </p:cNvPr>
            <p:cNvSpPr/>
            <p:nvPr/>
          </p:nvSpPr>
          <p:spPr>
            <a:xfrm>
              <a:off x="1215241" y="4069033"/>
              <a:ext cx="4139022" cy="1174530"/>
            </a:xfrm>
            <a:prstGeom prst="arc">
              <a:avLst>
                <a:gd name="adj1" fmla="val 11234601"/>
                <a:gd name="adj2" fmla="val 21170751"/>
              </a:avLst>
            </a:prstGeom>
            <a:ln w="28575">
              <a:solidFill>
                <a:srgbClr val="BBE2E6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rgbClr val="C00000"/>
                  </a:solidFill>
                </a:ln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1" name="弧形 40">
              <a:extLst>
                <a:ext uri="{FF2B5EF4-FFF2-40B4-BE49-F238E27FC236}">
                  <a16:creationId xmlns:a16="http://schemas.microsoft.com/office/drawing/2014/main" id="{7FB1D19B-AB29-D6BB-756B-BC17B6FCBDFD}"/>
                </a:ext>
              </a:extLst>
            </p:cNvPr>
            <p:cNvSpPr/>
            <p:nvPr/>
          </p:nvSpPr>
          <p:spPr>
            <a:xfrm rot="1208861">
              <a:off x="1747064" y="3214345"/>
              <a:ext cx="3458317" cy="1478872"/>
            </a:xfrm>
            <a:prstGeom prst="arc">
              <a:avLst>
                <a:gd name="adj1" fmla="val 11234601"/>
                <a:gd name="adj2" fmla="val 21443311"/>
              </a:avLst>
            </a:prstGeom>
            <a:ln w="28575">
              <a:solidFill>
                <a:schemeClr val="bg2">
                  <a:lumMod val="75000"/>
                </a:schemeClr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rgbClr val="C00000"/>
                  </a:solidFill>
                </a:ln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A03E2B1B-CF27-3CFD-C882-779FB546C2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4741" y="3552659"/>
              <a:ext cx="708859" cy="771024"/>
            </a:xfrm>
            <a:prstGeom prst="line">
              <a:avLst/>
            </a:prstGeom>
            <a:ln w="28575">
              <a:solidFill>
                <a:srgbClr val="3A61A1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6D72A7FD-4A7E-975D-35F6-1BD0F471E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997117" y="4483653"/>
              <a:ext cx="781251" cy="444149"/>
            </a:xfrm>
            <a:prstGeom prst="rect">
              <a:avLst/>
            </a:prstGeom>
          </p:spPr>
        </p:pic>
        <p:sp>
          <p:nvSpPr>
            <p:cNvPr id="44" name="箭头: 右 43">
              <a:extLst>
                <a:ext uri="{FF2B5EF4-FFF2-40B4-BE49-F238E27FC236}">
                  <a16:creationId xmlns:a16="http://schemas.microsoft.com/office/drawing/2014/main" id="{F1DFDF06-0AA3-A295-4557-C4C6B1AE86CD}"/>
                </a:ext>
              </a:extLst>
            </p:cNvPr>
            <p:cNvSpPr/>
            <p:nvPr/>
          </p:nvSpPr>
          <p:spPr>
            <a:xfrm rot="20629633" flipV="1">
              <a:off x="5004714" y="4992871"/>
              <a:ext cx="363648" cy="131745"/>
            </a:xfrm>
            <a:prstGeom prst="rightArrow">
              <a:avLst/>
            </a:prstGeom>
            <a:solidFill>
              <a:srgbClr val="56BD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0FB754B-0F20-CA85-1039-8D615C005AAF}"/>
                </a:ext>
              </a:extLst>
            </p:cNvPr>
            <p:cNvSpPr txBox="1"/>
            <p:nvPr/>
          </p:nvSpPr>
          <p:spPr>
            <a:xfrm>
              <a:off x="5354263" y="4882994"/>
              <a:ext cx="681719" cy="264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56BDC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卸载</a:t>
              </a:r>
            </a:p>
          </p:txBody>
        </p:sp>
        <p:sp>
          <p:nvSpPr>
            <p:cNvPr id="46" name="AutoShape 2" descr="3D小人手拿放大镜ppt素材图片 - 3D人物PPT素材 - 浩扬PPT模板城">
              <a:extLst>
                <a:ext uri="{FF2B5EF4-FFF2-40B4-BE49-F238E27FC236}">
                  <a16:creationId xmlns:a16="http://schemas.microsoft.com/office/drawing/2014/main" id="{1B2D4851-3C00-53C9-05AC-A678CB5F27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94C2215B-E18F-721D-7AF2-161CCB172C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12719" y="4229377"/>
              <a:ext cx="23322" cy="320702"/>
            </a:xfrm>
            <a:prstGeom prst="line">
              <a:avLst/>
            </a:prstGeom>
            <a:ln w="12700">
              <a:solidFill>
                <a:srgbClr val="00B050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97F3889F-6552-4FE7-8FF5-601B80C10DD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405" y="2901203"/>
              <a:ext cx="804425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7E65D426-B050-2ADE-2C73-1AA2339B99D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1553" y="3937842"/>
              <a:ext cx="720000" cy="297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08373261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M2NTdjMjBmNzY3ZDE1NWIxYWRiMTBkY2ZjYjkxNGIifQ=="/>
  <p:tag name="KSO_WPP_MARK_KEY" val="705672cc-1cd0-4f89-ab6c-b16f07610b9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2vjvr4z">
      <a:majorFont>
        <a:latin typeface="Arial"/>
        <a:ea typeface="楷体"/>
        <a:cs typeface=""/>
      </a:majorFont>
      <a:minorFont>
        <a:latin typeface="Arial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5027</TotalTime>
  <Words>1330</Words>
  <Application>Microsoft Office PowerPoint</Application>
  <PresentationFormat>宽屏</PresentationFormat>
  <Paragraphs>315</Paragraphs>
  <Slides>15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Microsoft YaHei Light</vt:lpstr>
      <vt:lpstr>Microsoft YaHei UI</vt:lpstr>
      <vt:lpstr>Noto Sans S Chinese Bold</vt:lpstr>
      <vt:lpstr>等线</vt:lpstr>
      <vt:lpstr>楷体</vt:lpstr>
      <vt:lpstr>Microsoft YaHei</vt:lpstr>
      <vt:lpstr>Microsoft YaHei</vt:lpstr>
      <vt:lpstr>微软雅黑 Light</vt:lpstr>
      <vt:lpstr>Arial</vt:lpstr>
      <vt:lpstr>Times New Roman</vt:lpstr>
      <vt:lpstr>Wingdings</vt:lpstr>
      <vt:lpstr>Office 主题​​</vt:lpstr>
      <vt:lpstr>1_Office 主题​​</vt:lpstr>
      <vt:lpstr>TCLayout.ActiveDocument.1</vt:lpstr>
      <vt:lpstr>PowerPoint 演示文稿</vt:lpstr>
      <vt:lpstr>公司介绍</vt:lpstr>
      <vt:lpstr>PowerPoint 演示文稿</vt:lpstr>
      <vt:lpstr>DPU 产品全面布局</vt:lpstr>
      <vt:lpstr>PowerPoint 演示文稿</vt:lpstr>
      <vt:lpstr>PowerPoint 演示文稿</vt:lpstr>
      <vt:lpstr>使用场景</vt:lpstr>
      <vt:lpstr>过多的隧道成为网络性能瓶颈</vt:lpstr>
      <vt:lpstr>基于 DPU 的硬件卸载方式</vt:lpstr>
      <vt:lpstr>实测数据：基于国产服务器</vt:lpstr>
      <vt:lpstr>NAT+Load Blanacer</vt:lpstr>
      <vt:lpstr>可编程硬件数据通路</vt:lpstr>
      <vt:lpstr>IPTV L2TP 网络拓扑</vt:lpstr>
      <vt:lpstr>LNS 数据处理流程</vt:lpstr>
      <vt:lpstr>感 谢 聆 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William Walker</dc:creator>
  <cp:lastModifiedBy>RAY MA</cp:lastModifiedBy>
  <cp:revision>648</cp:revision>
  <dcterms:created xsi:type="dcterms:W3CDTF">2021-09-07T05:47:00Z</dcterms:created>
  <dcterms:modified xsi:type="dcterms:W3CDTF">2024-11-08T06:03:57Z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FED37B1366A749248671D6BF5EAE0274</vt:lpwstr>
  </property>
  <property fmtid="{D5CDD505-2E9C-101B-9397-08002B2CF9AE}" pid="3" name="KSOProductBuildVer">
    <vt:lpwstr>2052-11.1.0.12598</vt:lpwstr>
  </property>
</Properties>
</file>